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80" r:id="rId3"/>
    <p:sldMasterId id="2147483792" r:id="rId4"/>
    <p:sldMasterId id="2147483804" r:id="rId5"/>
  </p:sldMasterIdLst>
  <p:sldIdLst>
    <p:sldId id="260" r:id="rId6"/>
    <p:sldId id="585" r:id="rId7"/>
    <p:sldId id="594" r:id="rId8"/>
    <p:sldId id="587" r:id="rId9"/>
    <p:sldId id="543" r:id="rId10"/>
    <p:sldId id="581" r:id="rId11"/>
    <p:sldId id="572" r:id="rId12"/>
    <p:sldId id="540" r:id="rId13"/>
    <p:sldId id="534" r:id="rId14"/>
    <p:sldId id="574" r:id="rId15"/>
    <p:sldId id="575" r:id="rId16"/>
    <p:sldId id="577" r:id="rId17"/>
    <p:sldId id="361" r:id="rId18"/>
    <p:sldId id="576" r:id="rId19"/>
    <p:sldId id="573" r:id="rId20"/>
    <p:sldId id="430" r:id="rId21"/>
    <p:sldId id="579" r:id="rId22"/>
    <p:sldId id="583" r:id="rId23"/>
    <p:sldId id="580" r:id="rId24"/>
    <p:sldId id="570" r:id="rId25"/>
    <p:sldId id="562" r:id="rId26"/>
    <p:sldId id="564" r:id="rId27"/>
    <p:sldId id="571" r:id="rId28"/>
    <p:sldId id="595" r:id="rId29"/>
    <p:sldId id="480" r:id="rId30"/>
    <p:sldId id="591" r:id="rId31"/>
    <p:sldId id="592" r:id="rId32"/>
    <p:sldId id="593" r:id="rId33"/>
    <p:sldId id="445" r:id="rId34"/>
    <p:sldId id="404" r:id="rId35"/>
    <p:sldId id="355" r:id="rId36"/>
    <p:sldId id="59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8FDA4-DBAE-43D9-A2D4-16A88C85E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A73FBF8-A838-461A-963D-95E39966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F5D18D-78F7-4513-AC23-E7F77EC0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4EFD2A-7B7B-48F0-AAAC-8E10701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CEC1F0-C5E4-41BA-902F-4BC9040C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06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3FA89-723D-4A4E-897B-7BFD306B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2F4F6B-2656-4F3A-9AE3-A6066D42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2C2FC4-9AD6-43D1-8B4E-0BB75ADE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A29C3F-538D-42D9-B643-852792CF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B4857C-A0EF-41E1-B32E-06EFF2B8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4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5DF6513-7B6B-426C-AEFB-921712FBC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618B55-0AFE-46ED-BE94-09159F69C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54FA74-3FF5-4111-898A-6640A7D5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94D2F6-52D0-49AA-9D37-EE837E20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978725-B404-4E36-8FE2-0400C40C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6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BFF14-17B4-5370-7CC0-148B9F94B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3BD65CE-16B1-D112-C1FC-BB96764CC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879CD8-F033-D417-E616-980409B7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050382-BB13-2671-B967-118CE23B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361308-B1B7-EC55-84F9-7CA730D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18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EE2A1-A0A8-E851-4578-6FF62A29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21CA0E-B902-775D-51B0-8B2E3D62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1D6102-09A0-EADF-8DE3-8266D45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EF680D-C0F9-F2E5-36DD-831C0270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0D3F18-5043-F807-8AEF-C12DB243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364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FE636-E08C-0EFD-B9AE-AA405019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989D444-F562-B867-F7A3-0083BBBA9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1B1BBF-3821-4E4F-A70B-952A1C01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881411-DC05-9D78-6A04-EB258609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AAAFE6-F0F8-DA23-8BEB-1D7BF3B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36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9CDC4-B38A-C5D4-E1B2-20E5FE9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DC1D7E-77F2-90F2-7A4C-03635B4AD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B8A85F2-DC79-113B-0353-89A0A539F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8C56EF-CD92-7AC3-89FB-384F28EE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BFA4B0-9537-2DD1-6A40-2952F821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191EBA-0A4F-E5A6-4188-ED11869A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6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CE73E-D44E-D727-0970-0FAF8B47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42D81DA-6A41-E70D-B28B-A95D26986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A23AD8-9AEA-F56D-1121-B2CD232EA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FC4B5F1-C8AB-3201-E7F9-17EC655BB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35CBC1-3340-BE1B-3D1E-B6AAD0F36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6B14535-A66B-2423-595E-AD7529AE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1F4D9FD-940A-F16F-4073-C768EFEC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E074939-8106-7DD5-D06C-C6CB1AA2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2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AE859-1BD4-6845-3248-354C5F0B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BF71C2C-47DB-7C46-A251-2C4D8256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4E4619-825A-9357-FEC0-2E56BD97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310D1-B463-8EEE-D37C-57E4780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9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B28752C-FA86-B5FE-DC78-FA3EE175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AEFF15-4500-4BB2-E46B-E8E7CB1C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E631786-BD97-60FB-5EC2-EA5CE8FB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67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096C8-D005-73BA-3B97-9AE44DC2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5F60BE-3B93-2138-12AC-160733EE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E17437E-0EA2-D33D-A712-D56C644A5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D8A40A-0B97-9590-FFBA-8FCC3E27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6AF9703-D241-6A31-6642-771F6E2D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35A0659-47A6-4B89-9706-C881D7C5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5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9C98-831B-4114-AC1D-F4C912AA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C7D54C-73F9-4CB4-80A5-F0D7EBF31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C9B70F-0CD2-4121-BFA4-F9A23665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CE3BCC-6F0A-4762-AB45-0F1B5839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EA967-B1C0-4BF2-89FA-32237DE7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05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6AB8A-5DE9-7046-971D-45B2E306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0886FF-6818-7D01-5C03-A4CA7C388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4E5281-CD12-06AC-9C0A-3C96D4350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44522-7119-CCE6-95A2-1DDA1F37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410C84-EAE2-E765-ED7D-AF9D28DA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943FEE-FCF0-D7BD-B439-7869C826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653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05146-8056-775C-9C1C-F562625E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356A38-2333-F237-4AE9-D1FFBAF06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942981-6173-E212-9E6C-4BAF48AC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1CA642-E194-48BA-44FC-15D67B0C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E1B8AA-4425-C1A4-B57A-BD82EF29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46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9657BB2-3849-5A95-3E70-001FA2FB2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B8F755-162F-0D7B-8ABB-C4607E3E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2B40C4-908D-08D3-1BF8-53058BE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0D1950-3F53-9C67-F698-286B87E7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59B4BC-087E-3A93-D9DE-F42EF70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093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8FDA4-DBAE-43D9-A2D4-16A88C85E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A73FBF8-A838-461A-963D-95E39966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F5D18D-78F7-4513-AC23-E7F77EC0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4EFD2A-7B7B-48F0-AAAC-8E10701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CEC1F0-C5E4-41BA-902F-4BC9040C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736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9C98-831B-4114-AC1D-F4C912AA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C7D54C-73F9-4CB4-80A5-F0D7EBF31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C9B70F-0CD2-4121-BFA4-F9A23665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CE3BCC-6F0A-4762-AB45-0F1B5839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EA967-B1C0-4BF2-89FA-32237DE7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10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D5BF9-7986-47DD-AA7A-01D21225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D2BEC0-8AAF-4F5F-83C0-B69F927FC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77B049-4998-4878-8940-00397449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49258-E246-47E3-A49B-F12B4202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08C326-8696-4FE6-A34A-AB8BE00B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232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81560-B490-4406-9201-8C922F7B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9AA431-6022-4F01-8870-63FCC6D47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3E3178-71BB-4BC6-AEDD-D65D3029F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EA7C71C-21D7-439D-8196-061D5585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CE3C52-7BB2-41E9-93C2-0121AA4E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D21442-5E4C-4EC9-AD05-AE1DC7C1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9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648E2-4B15-45FA-A4AB-2FD08630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491524-7174-4ABC-B905-223091EF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824589-24D9-40BB-AE7A-BB05262C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592DBA3-ADCC-4AFA-B17B-FF7B32846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B5959D-A00C-4DC7-A2EC-65060FE3F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B380F33-F0DB-4490-80A4-A328D4ED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024C500-0AC5-4593-A196-7FD54C0C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1BCEB1-2156-427D-9484-1E8F3001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256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5427F-B21D-4831-A3B7-B24BED91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B89A91-A167-482F-9408-51E030E4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22109F8-1A99-4E76-AB57-AB705F27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BCF84E9-4024-48FF-A9E9-AF29C793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640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519A6B2-CD97-4413-AD48-237FADC5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D91978-A703-435F-93E1-0CA6A4B4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A4772C-FC29-4EEC-9535-0A3D0313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6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D5BF9-7986-47DD-AA7A-01D21225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D2BEC0-8AAF-4F5F-83C0-B69F927FC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77B049-4998-4878-8940-00397449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49258-E246-47E3-A49B-F12B4202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08C326-8696-4FE6-A34A-AB8BE00B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491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82AD-33C8-4196-BA93-EFA1AD52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5B0000-16B9-4695-A0AA-DB01EBFB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07DF0F-5B3F-492B-90CE-CFB33FA5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F102D7-A425-4F02-A799-F6081E62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9602FE-FD39-449D-8D1E-437496BD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D73A57-225B-422D-BE23-EB17F795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23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2617B-578E-4128-9FBB-7FEAC427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DB5001-B3E7-4E80-9E24-0E9F1EF3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848374-B6D8-4D6C-A682-205B939D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4BB17A-44EA-4DF8-B0A6-B77632E5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BE2D17-D51A-427E-B3D3-9D2EE112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6CF3C10-956E-4FEE-9EF1-17D6CC60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68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3FA89-723D-4A4E-897B-7BFD306B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2F4F6B-2656-4F3A-9AE3-A6066D42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2C2FC4-9AD6-43D1-8B4E-0BB75ADE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A29C3F-538D-42D9-B643-852792CF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B4857C-A0EF-41E1-B32E-06EFF2B8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09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5DF6513-7B6B-426C-AEFB-921712FBC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618B55-0AFE-46ED-BE94-09159F69C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54FA74-3FF5-4111-898A-6640A7D5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94D2F6-52D0-49AA-9D37-EE837E20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978725-B404-4E36-8FE2-0400C40C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32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BFF14-17B4-5370-7CC0-148B9F94B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3BD65CE-16B1-D112-C1FC-BB96764CC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879CD8-F033-D417-E616-980409B7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050382-BB13-2671-B967-118CE23B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361308-B1B7-EC55-84F9-7CA730D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054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EE2A1-A0A8-E851-4578-6FF62A29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21CA0E-B902-775D-51B0-8B2E3D62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1D6102-09A0-EADF-8DE3-8266D45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EF680D-C0F9-F2E5-36DD-831C0270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0D3F18-5043-F807-8AEF-C12DB243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19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FE636-E08C-0EFD-B9AE-AA405019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989D444-F562-B867-F7A3-0083BBBA9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1B1BBF-3821-4E4F-A70B-952A1C01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881411-DC05-9D78-6A04-EB258609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AAAFE6-F0F8-DA23-8BEB-1D7BF3B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232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9CDC4-B38A-C5D4-E1B2-20E5FE9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DC1D7E-77F2-90F2-7A4C-03635B4AD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B8A85F2-DC79-113B-0353-89A0A539F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8C56EF-CD92-7AC3-89FB-384F28EE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BFA4B0-9537-2DD1-6A40-2952F821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191EBA-0A4F-E5A6-4188-ED11869A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26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CE73E-D44E-D727-0970-0FAF8B47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42D81DA-6A41-E70D-B28B-A95D26986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A23AD8-9AEA-F56D-1121-B2CD232EA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FC4B5F1-C8AB-3201-E7F9-17EC655BB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35CBC1-3340-BE1B-3D1E-B6AAD0F36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6B14535-A66B-2423-595E-AD7529AE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1F4D9FD-940A-F16F-4073-C768EFEC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E074939-8106-7DD5-D06C-C6CB1AA2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76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AE859-1BD4-6845-3248-354C5F0B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BF71C2C-47DB-7C46-A251-2C4D8256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4E4619-825A-9357-FEC0-2E56BD97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310D1-B463-8EEE-D37C-57E4780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4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81560-B490-4406-9201-8C922F7B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9AA431-6022-4F01-8870-63FCC6D47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3E3178-71BB-4BC6-AEDD-D65D3029F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EA7C71C-21D7-439D-8196-061D5585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CE3C52-7BB2-41E9-93C2-0121AA4E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D21442-5E4C-4EC9-AD05-AE1DC7C1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472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B28752C-FA86-B5FE-DC78-FA3EE175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AEFF15-4500-4BB2-E46B-E8E7CB1C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E631786-BD97-60FB-5EC2-EA5CE8FB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63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096C8-D005-73BA-3B97-9AE44DC2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5F60BE-3B93-2138-12AC-160733EE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E17437E-0EA2-D33D-A712-D56C644A5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D8A40A-0B97-9590-FFBA-8FCC3E27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6AF9703-D241-6A31-6642-771F6E2D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35A0659-47A6-4B89-9706-C881D7C5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444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6AB8A-5DE9-7046-971D-45B2E306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0886FF-6818-7D01-5C03-A4CA7C388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4E5281-CD12-06AC-9C0A-3C96D4350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44522-7119-CCE6-95A2-1DDA1F37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410C84-EAE2-E765-ED7D-AF9D28DA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943FEE-FCF0-D7BD-B439-7869C826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980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05146-8056-775C-9C1C-F562625E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356A38-2333-F237-4AE9-D1FFBAF06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942981-6173-E212-9E6C-4BAF48AC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1CA642-E194-48BA-44FC-15D67B0C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E1B8AA-4425-C1A4-B57A-BD82EF29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33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9657BB2-3849-5A95-3E70-001FA2FB2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B8F755-162F-0D7B-8ABB-C4607E3E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2B40C4-908D-08D3-1BF8-53058BE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0D1950-3F53-9C67-F698-286B87E7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59B4BC-087E-3A93-D9DE-F42EF70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21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8FDA4-DBAE-43D9-A2D4-16A88C85E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A73FBF8-A838-461A-963D-95E39966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F5D18D-78F7-4513-AC23-E7F77EC0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4EFD2A-7B7B-48F0-AAAC-8E10701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CEC1F0-C5E4-41BA-902F-4BC9040C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21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9C98-831B-4114-AC1D-F4C912AA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C7D54C-73F9-4CB4-80A5-F0D7EBF31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C9B70F-0CD2-4121-BFA4-F9A23665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CE3BCC-6F0A-4762-AB45-0F1B5839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EA967-B1C0-4BF2-89FA-32237DE7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930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D5BF9-7986-47DD-AA7A-01D21225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D2BEC0-8AAF-4F5F-83C0-B69F927FC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77B049-4998-4878-8940-00397449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49258-E246-47E3-A49B-F12B4202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08C326-8696-4FE6-A34A-AB8BE00B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62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81560-B490-4406-9201-8C922F7B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9AA431-6022-4F01-8870-63FCC6D47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3E3178-71BB-4BC6-AEDD-D65D3029F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EA7C71C-21D7-439D-8196-061D5585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CE3C52-7BB2-41E9-93C2-0121AA4E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D21442-5E4C-4EC9-AD05-AE1DC7C1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37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648E2-4B15-45FA-A4AB-2FD08630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491524-7174-4ABC-B905-223091EF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824589-24D9-40BB-AE7A-BB05262C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592DBA3-ADCC-4AFA-B17B-FF7B32846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B5959D-A00C-4DC7-A2EC-65060FE3F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B380F33-F0DB-4490-80A4-A328D4ED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024C500-0AC5-4593-A196-7FD54C0C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1BCEB1-2156-427D-9484-1E8F3001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9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648E2-4B15-45FA-A4AB-2FD08630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491524-7174-4ABC-B905-223091EF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824589-24D9-40BB-AE7A-BB05262C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592DBA3-ADCC-4AFA-B17B-FF7B32846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B5959D-A00C-4DC7-A2EC-65060FE3F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B380F33-F0DB-4490-80A4-A328D4ED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024C500-0AC5-4593-A196-7FD54C0C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1BCEB1-2156-427D-9484-1E8F3001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98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5427F-B21D-4831-A3B7-B24BED91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B89A91-A167-482F-9408-51E030E4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22109F8-1A99-4E76-AB57-AB705F27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BCF84E9-4024-48FF-A9E9-AF29C793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04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519A6B2-CD97-4413-AD48-237FADC5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D91978-A703-435F-93E1-0CA6A4B4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A4772C-FC29-4EEC-9535-0A3D0313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47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82AD-33C8-4196-BA93-EFA1AD52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5B0000-16B9-4695-A0AA-DB01EBFB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07DF0F-5B3F-492B-90CE-CFB33FA5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F102D7-A425-4F02-A799-F6081E62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9602FE-FD39-449D-8D1E-437496BD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D73A57-225B-422D-BE23-EB17F795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40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2617B-578E-4128-9FBB-7FEAC427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DB5001-B3E7-4E80-9E24-0E9F1EF3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848374-B6D8-4D6C-A682-205B939D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4BB17A-44EA-4DF8-B0A6-B77632E5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BE2D17-D51A-427E-B3D3-9D2EE112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6CF3C10-956E-4FEE-9EF1-17D6CC60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70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3FA89-723D-4A4E-897B-7BFD306B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2F4F6B-2656-4F3A-9AE3-A6066D42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2C2FC4-9AD6-43D1-8B4E-0BB75ADE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A29C3F-538D-42D9-B643-852792CF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B4857C-A0EF-41E1-B32E-06EFF2B8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8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5DF6513-7B6B-426C-AEFB-921712FBC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618B55-0AFE-46ED-BE94-09159F69C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54FA74-3FF5-4111-898A-6640A7D5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94D2F6-52D0-49AA-9D37-EE837E20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978725-B404-4E36-8FE2-0400C40C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5427F-B21D-4831-A3B7-B24BED91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B89A91-A167-482F-9408-51E030E4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22109F8-1A99-4E76-AB57-AB705F27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BCF84E9-4024-48FF-A9E9-AF29C793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00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519A6B2-CD97-4413-AD48-237FADC5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D91978-A703-435F-93E1-0CA6A4B4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A4772C-FC29-4EEC-9535-0A3D0313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6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82AD-33C8-4196-BA93-EFA1AD52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5B0000-16B9-4695-A0AA-DB01EBFB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07DF0F-5B3F-492B-90CE-CFB33FA5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F102D7-A425-4F02-A799-F6081E62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9602FE-FD39-449D-8D1E-437496BD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D73A57-225B-422D-BE23-EB17F795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4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2617B-578E-4128-9FBB-7FEAC427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DB5001-B3E7-4E80-9E24-0E9F1EF3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848374-B6D8-4D6C-A682-205B939D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4BB17A-44EA-4DF8-B0A6-B77632E5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BE2D17-D51A-427E-B3D3-9D2EE112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6CF3C10-956E-4FEE-9EF1-17D6CC60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7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01E05C3-A95D-4DFF-AD6D-9BCE5B4F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A68725-0AF6-4940-8420-CD8C5B56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44BD4-7AEE-4C8F-8B49-2A6FEA6FE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CC4B97-559F-44A8-8771-9A02A12E9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1E7E13-75D1-4C25-AF31-C7967558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2AF139-68CD-098A-121C-D99EDAC3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2585C2-8B14-B899-226D-7DA8F455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74701E-14FE-A76E-A490-832E47FAB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A6892D-CF1A-9FB4-3AB0-49BFC696A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0F13D9-C4E2-C50D-BB45-532A915C4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01E05C3-A95D-4DFF-AD6D-9BCE5B4F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A68725-0AF6-4940-8420-CD8C5B56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44BD4-7AEE-4C8F-8B49-2A6FEA6FE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CC4B97-559F-44A8-8771-9A02A12E9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1E7E13-75D1-4C25-AF31-C7967558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4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2AF139-68CD-098A-121C-D99EDAC3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2585C2-8B14-B899-226D-7DA8F455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74701E-14FE-A76E-A490-832E47FAB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21408-6C47-4BDF-A79E-957458D6F720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A6892D-CF1A-9FB4-3AB0-49BFC696A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0F13D9-C4E2-C50D-BB45-532A915C4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516F7-A64D-441D-9EF9-2140760D62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71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01E05C3-A95D-4DFF-AD6D-9BCE5B4F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A68725-0AF6-4940-8420-CD8C5B56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44BD4-7AEE-4C8F-8B49-2A6FEA6FE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483D-2F4C-47E5-9712-CC2C7AAE40BB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CC4B97-559F-44A8-8771-9A02A12E9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1E7E13-75D1-4C25-AF31-C7967558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1F03-54EE-4D9C-9016-C35B6F4CD5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9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asmusplus.org.ua/wp-content/uploads/2022/11/d4.1.d4.1.2.-recent-developments-in-ukraine_education_dec2023_neo_system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ua/wp-content/uploads/2022/11/d4.1.d4.1.2.-recent-developments-in-ukraine_education_dec2023_neo_system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rasmusplus.org.ua/wp-content/uploads/2022/11/d4.1.d4.1.2.-recent-developments-in-ukraine_education_dec2023_neo_system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ua/wp-content/uploads/2022/11/d4.1.d4.1.2.-recent-developments-in-ukraine_education_dec2023_neo_system.pdf" TargetMode="External"/><Relationship Id="rId2" Type="http://schemas.openxmlformats.org/officeDocument/2006/relationships/hyperlink" Target="https://erasmusplus.org.ua/en/news/specifics-for-international-credit-mobility-for-1-semester-for-male-bachelor-students-under-erasmus-new-regulations-cmu-366-as-of-2-04-2024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rasmusplus.org.ua/wp-content/uploads/2022/11/d4.1.d4.1.2.-recent-developments-in-ukraine_education_dec2023_neo_system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inukraine.gov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ssueddiplomas.org/" TargetMode="External"/><Relationship Id="rId3" Type="http://schemas.openxmlformats.org/officeDocument/2006/relationships/hyperlink" Target="https://saveschools.in.ua/en/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ogue.ua/article/culture/art/i-m-fine-ukrajinska-instalyaciya-na-festivali-burning-man-56603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rasmusplus.org.ua/en/news/enea-ministerial-conference-2024-29-05-2024-tirana/" TargetMode="External"/><Relationship Id="rId3" Type="http://schemas.openxmlformats.org/officeDocument/2006/relationships/image" Target="../media/image1.jp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hyperlink" Target="https://erasmusplus.org.ua/news/komyunike-ta-inshi-dokumenty-rozvytku-bolonskogo-proczesu-ministerskoyi-konferencziyi-29-05-2024-r-m-tyrana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rasmus-plus.ec.europa.eu/news/reviewed-erasmus-2023-budget-brings-overall-eu443-billion-to-support-the-education-sectors-with-specific-support-for-ukrainian-learners-and-staff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erasmusplus.org.ua/en/news/council-of-eu-education-ministers-on-the-sustainability-of-the-european-education-space-and-national-education-and-training-systems-in-crisi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rasmus-plus.ec.europa.eu/news/eu-stands-with-ukraine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30.jpeg"/><Relationship Id="rId10" Type="http://schemas.openxmlformats.org/officeDocument/2006/relationships/image" Target="../media/image31.jpeg"/><Relationship Id="rId4" Type="http://schemas.openxmlformats.org/officeDocument/2006/relationships/hyperlink" Target="https://erasmusplus.org.ua/en/project-database/" TargetMode="External"/><Relationship Id="rId9" Type="http://schemas.openxmlformats.org/officeDocument/2006/relationships/hyperlink" Target="https://ec.europa.eu/regional_policy/funding/react-eu_e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hyperlink" Target="https://erasmusplus.org.ua/en/project-databas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erasmus-plus.ec.europa.eu/projects" TargetMode="External"/><Relationship Id="rId4" Type="http://schemas.openxmlformats.org/officeDocument/2006/relationships/hyperlink" Target="https://erasmusplus.org.ua/en/project-databa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stat.gov.u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enic.in.ua/index.php/en/uipeng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https://erasmusplus.org.ua/library/materialy-here-tea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rasmusplus.org.ua/en/project-database/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erasmusplus.org.ua/en/opportunities/erasmus-during-the-war-in-ukraine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supportukrainenow.org/" TargetMode="External"/><Relationship Id="rId3" Type="http://schemas.openxmlformats.org/officeDocument/2006/relationships/hyperlink" Target="https://war.ukraine.ua/support-ukraine/" TargetMode="External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u24.gov.ua/" TargetMode="External"/><Relationship Id="rId11" Type="http://schemas.openxmlformats.org/officeDocument/2006/relationships/image" Target="../media/image38.jpeg"/><Relationship Id="rId5" Type="http://schemas.openxmlformats.org/officeDocument/2006/relationships/hyperlink" Target="https://mon.gov.ua/eng/united24-zbir-koshtiv-na-vidbudovu-sferi-osviti-ta-nauki-ukrayini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s://spivdiia.org.ua/en" TargetMode="External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www.facebook.com/NEOinUkraine/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hyperlink" Target="https://war.ukraine.ua/support-ukraine/" TargetMode="External"/><Relationship Id="rId4" Type="http://schemas.openxmlformats.org/officeDocument/2006/relationships/image" Target="../media/image41.jpe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.mon.gov.ua/educationalsyste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GabFI6AMKU" TargetMode="External"/><Relationship Id="rId5" Type="http://schemas.openxmlformats.org/officeDocument/2006/relationships/hyperlink" Target="https://youtu.be/NGTzKkrkDHo" TargetMode="External"/><Relationship Id="rId4" Type="http://schemas.openxmlformats.org/officeDocument/2006/relationships/hyperlink" Target="https://enic.in.ua/index.php/en/educationl-syste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ec.europa.eu/document/guidelines-on-fast-track-recognition-of-ukrainian-academic-qualifications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cimea.it/ucraina/index_EN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enic-naric.net/page-ukraine-2022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enic.in.ua/index.php/en/" TargetMode="External"/><Relationship Id="rId10" Type="http://schemas.openxmlformats.org/officeDocument/2006/relationships/hyperlink" Target="https://academicrecognition.eu/" TargetMode="External"/><Relationship Id="rId4" Type="http://schemas.openxmlformats.org/officeDocument/2006/relationships/hyperlink" Target="https://info.edbo.gov.ua/" TargetMode="External"/><Relationship Id="rId9" Type="http://schemas.openxmlformats.org/officeDocument/2006/relationships/hyperlink" Target="https://emergency.mon.gov.ua/educationalsyst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C9329-670F-F104-4FEB-0E0A1945A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55" y="1799112"/>
            <a:ext cx="3942382" cy="722324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December 2024</a:t>
            </a:r>
            <a:endParaRPr lang="uk-UA" sz="6600" b="1" dirty="0">
              <a:solidFill>
                <a:schemeClr val="bg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DAABFE-3DEB-4714-089B-DA193BE96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93" y="3220789"/>
            <a:ext cx="8619701" cy="121841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Overview</a:t>
            </a:r>
            <a:r>
              <a:rPr lang="uk-UA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of the </a:t>
            </a:r>
            <a:r>
              <a:rPr lang="en-GB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key reforms and priorities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in Higher Education of Ukraine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CEC9F47-BFC1-6A68-61C1-77E543E6DCB4}"/>
              </a:ext>
            </a:extLst>
          </p:cNvPr>
          <p:cNvSpPr txBox="1">
            <a:spLocks/>
          </p:cNvSpPr>
          <p:nvPr/>
        </p:nvSpPr>
        <p:spPr>
          <a:xfrm>
            <a:off x="124793" y="4029076"/>
            <a:ext cx="11133757" cy="1321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Prepared by National Erasmus+ Office </a:t>
            </a:r>
          </a:p>
          <a:p>
            <a:pPr algn="l">
              <a:lnSpc>
                <a:spcPct val="100000"/>
              </a:lnSpc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and Erasmus+ Higher Education Reform Expert team</a:t>
            </a:r>
          </a:p>
        </p:txBody>
      </p:sp>
    </p:spTree>
    <p:extLst>
      <p:ext uri="{BB962C8B-B14F-4D97-AF65-F5344CB8AC3E}">
        <p14:creationId xmlns:p14="http://schemas.microsoft.com/office/powerpoint/2010/main" val="261010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5DDB7-E3A6-2B2B-72D3-4498E626F28C}"/>
              </a:ext>
            </a:extLst>
          </p:cNvPr>
          <p:cNvSpPr txBox="1"/>
          <p:nvPr/>
        </p:nvSpPr>
        <p:spPr>
          <a:xfrm>
            <a:off x="306580" y="174536"/>
            <a:ext cx="8772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/>
              </a:rPr>
              <a:t>Bologna Process implementation and key reforms </a:t>
            </a:r>
            <a:r>
              <a:rPr lang="en-GB" sz="3200" b="1" dirty="0">
                <a:solidFill>
                  <a:schemeClr val="bg1"/>
                </a:solidFill>
              </a:rPr>
              <a:t>(</a:t>
            </a:r>
            <a:r>
              <a:rPr lang="en-GB" sz="3200" b="1" dirty="0">
                <a:solidFill>
                  <a:schemeClr val="bg1"/>
                </a:solidFill>
                <a:effectLst/>
              </a:rPr>
              <a:t>2014 -2019)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2635" y="1332371"/>
            <a:ext cx="1025256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790825" algn="l"/>
              </a:tabLst>
            </a:pPr>
            <a:r>
              <a:rPr kumimoji="0" lang="en-GB" altLang="ru-RU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 Law on Higher Education </a:t>
            </a:r>
            <a:r>
              <a:rPr kumimoji="0" lang="en-GB" altLang="ru-RU" sz="21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GB" altLang="ru-RU" sz="21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2014</a:t>
            </a:r>
            <a:r>
              <a:rPr kumimoji="0" lang="en-GB" altLang="ru-RU" sz="21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with amendments 2017-2024):</a:t>
            </a:r>
            <a:endParaRPr kumimoji="0" lang="en-GB" altLang="ru-RU" sz="2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BB48E-D755-7E9D-FE21-5740BC843C05}"/>
              </a:ext>
            </a:extLst>
          </p:cNvPr>
          <p:cNvSpPr txBox="1"/>
          <p:nvPr/>
        </p:nvSpPr>
        <p:spPr>
          <a:xfrm>
            <a:off x="222635" y="1641656"/>
            <a:ext cx="11969365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4</a:t>
            </a:r>
            <a:r>
              <a:rPr lang="en-GB" sz="2100" b="1" baseline="30000" dirty="0">
                <a:solidFill>
                  <a:srgbClr val="002060"/>
                </a:solidFill>
              </a:rPr>
              <a:t> </a:t>
            </a:r>
            <a:r>
              <a:rPr lang="en-GB" sz="2100" b="1" dirty="0">
                <a:solidFill>
                  <a:srgbClr val="002060"/>
                </a:solidFill>
              </a:rPr>
              <a:t>cycles:</a:t>
            </a:r>
            <a:endParaRPr lang="en-GB" sz="2100" dirty="0">
              <a:solidFill>
                <a:srgbClr val="002060"/>
              </a:solidFill>
            </a:endParaRPr>
          </a:p>
          <a:p>
            <a:pPr marL="1076325"/>
            <a:r>
              <a:rPr lang="en-GB" sz="2100" dirty="0">
                <a:solidFill>
                  <a:srgbClr val="002060"/>
                </a:solidFill>
              </a:rPr>
              <a:t>PhD / Doctor of Arts (3</a:t>
            </a:r>
            <a:r>
              <a:rPr lang="en-GB" sz="2100" baseline="30000" dirty="0">
                <a:solidFill>
                  <a:srgbClr val="002060"/>
                </a:solidFill>
              </a:rPr>
              <a:t>rd</a:t>
            </a:r>
            <a:r>
              <a:rPr lang="en-GB" sz="2100" dirty="0">
                <a:solidFill>
                  <a:srgbClr val="002060"/>
                </a:solidFill>
              </a:rPr>
              <a:t> cycle, 8</a:t>
            </a:r>
            <a:r>
              <a:rPr lang="en-GB" sz="2100" baseline="30000" dirty="0">
                <a:solidFill>
                  <a:srgbClr val="002060"/>
                </a:solidFill>
              </a:rPr>
              <a:t>th</a:t>
            </a:r>
            <a:r>
              <a:rPr lang="en-GB" sz="2100" dirty="0">
                <a:solidFill>
                  <a:srgbClr val="002060"/>
                </a:solidFill>
              </a:rPr>
              <a:t> level of the NQF)</a:t>
            </a:r>
          </a:p>
          <a:p>
            <a:pPr marL="1076325"/>
            <a:r>
              <a:rPr lang="en-GB" sz="2100" dirty="0">
                <a:solidFill>
                  <a:srgbClr val="002060"/>
                </a:solidFill>
              </a:rPr>
              <a:t>Master (2</a:t>
            </a:r>
            <a:r>
              <a:rPr lang="en-GB" sz="2100" baseline="30000" dirty="0">
                <a:solidFill>
                  <a:srgbClr val="002060"/>
                </a:solidFill>
              </a:rPr>
              <a:t>nd</a:t>
            </a:r>
            <a:r>
              <a:rPr lang="en-GB" sz="2100" dirty="0">
                <a:solidFill>
                  <a:srgbClr val="002060"/>
                </a:solidFill>
              </a:rPr>
              <a:t> cycle, 7</a:t>
            </a:r>
            <a:r>
              <a:rPr lang="en-GB" sz="2100" baseline="30000" dirty="0">
                <a:solidFill>
                  <a:srgbClr val="002060"/>
                </a:solidFill>
              </a:rPr>
              <a:t>th</a:t>
            </a:r>
            <a:r>
              <a:rPr lang="en-GB" sz="2100" dirty="0">
                <a:solidFill>
                  <a:srgbClr val="002060"/>
                </a:solidFill>
              </a:rPr>
              <a:t> level of the NQF)</a:t>
            </a:r>
          </a:p>
          <a:p>
            <a:pPr marL="1076325"/>
            <a:r>
              <a:rPr lang="en-GB" sz="2100" dirty="0">
                <a:solidFill>
                  <a:srgbClr val="002060"/>
                </a:solidFill>
              </a:rPr>
              <a:t>Bachelor (1</a:t>
            </a:r>
            <a:r>
              <a:rPr lang="en-GB" sz="2100" baseline="30000" dirty="0">
                <a:solidFill>
                  <a:srgbClr val="002060"/>
                </a:solidFill>
              </a:rPr>
              <a:t>st</a:t>
            </a:r>
            <a:r>
              <a:rPr lang="en-GB" sz="2100" dirty="0">
                <a:solidFill>
                  <a:srgbClr val="002060"/>
                </a:solidFill>
              </a:rPr>
              <a:t> cycle, 6</a:t>
            </a:r>
            <a:r>
              <a:rPr lang="en-GB" sz="2100" baseline="30000" dirty="0">
                <a:solidFill>
                  <a:srgbClr val="002060"/>
                </a:solidFill>
              </a:rPr>
              <a:t>th</a:t>
            </a:r>
            <a:r>
              <a:rPr lang="en-GB" sz="2100" dirty="0">
                <a:solidFill>
                  <a:srgbClr val="002060"/>
                </a:solidFill>
              </a:rPr>
              <a:t> level of the NQF)</a:t>
            </a:r>
          </a:p>
          <a:p>
            <a:pPr marL="1076325"/>
            <a:r>
              <a:rPr lang="en-GB" sz="2100" dirty="0">
                <a:solidFill>
                  <a:srgbClr val="002060"/>
                </a:solidFill>
              </a:rPr>
              <a:t>Junior Bachelor (short cycle, 5</a:t>
            </a:r>
            <a:r>
              <a:rPr lang="en-GB" sz="2100" baseline="30000" dirty="0">
                <a:solidFill>
                  <a:srgbClr val="002060"/>
                </a:solidFill>
              </a:rPr>
              <a:t>th</a:t>
            </a:r>
            <a:r>
              <a:rPr lang="en-GB" sz="2100" dirty="0">
                <a:solidFill>
                  <a:srgbClr val="002060"/>
                </a:solidFill>
              </a:rPr>
              <a:t> level of the NQF)  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European Credit Transfer and Accumulation System </a:t>
            </a:r>
            <a:r>
              <a:rPr lang="en-GB" sz="2100" dirty="0">
                <a:solidFill>
                  <a:srgbClr val="002060"/>
                </a:solidFill>
              </a:rPr>
              <a:t>(ECTS) 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QA system in line with ESG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Academic, organisational, personnel autonomy </a:t>
            </a:r>
            <a:r>
              <a:rPr lang="en-GB" sz="2100" dirty="0">
                <a:solidFill>
                  <a:srgbClr val="002060"/>
                </a:solidFill>
              </a:rPr>
              <a:t>(no financial autonomy yet)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National Qualification Framework</a:t>
            </a:r>
            <a:endParaRPr lang="en-GB" sz="21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Diploma Supplement </a:t>
            </a:r>
            <a:endParaRPr lang="en-GB" sz="21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Competence-based and student-centred approaches, Learning Outcomes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Academic Mobility and Joint programmes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dirty="0">
                <a:solidFill>
                  <a:srgbClr val="002060"/>
                </a:solidFill>
              </a:rPr>
              <a:t>National Agency for Higher Education Quality Assurance </a:t>
            </a:r>
            <a:r>
              <a:rPr lang="en-GB" sz="2100" dirty="0">
                <a:solidFill>
                  <a:srgbClr val="002060"/>
                </a:solidFill>
              </a:rPr>
              <a:t>(established in </a:t>
            </a:r>
            <a:r>
              <a:rPr lang="uk-UA" sz="2100" dirty="0">
                <a:solidFill>
                  <a:srgbClr val="002060"/>
                </a:solidFill>
              </a:rPr>
              <a:t>2016</a:t>
            </a:r>
            <a:r>
              <a:rPr lang="en-US" sz="2100" dirty="0">
                <a:solidFill>
                  <a:srgbClr val="002060"/>
                </a:solidFill>
              </a:rPr>
              <a:t>, operated since 2019)</a:t>
            </a:r>
            <a:endParaRPr lang="en-GB" sz="21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C3DF0-7CB0-F545-C054-752E88514114}"/>
              </a:ext>
            </a:extLst>
          </p:cNvPr>
          <p:cNvSpPr txBox="1"/>
          <p:nvPr/>
        </p:nvSpPr>
        <p:spPr>
          <a:xfrm>
            <a:off x="3971116" y="6381415"/>
            <a:ext cx="6227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600" b="1" kern="1200" dirty="0" err="1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Sourse</a:t>
            </a: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600" b="1" dirty="0">
                <a:solidFill>
                  <a:srgbClr val="002060"/>
                </a:solidFill>
                <a:hlinkClick r:id="rId4"/>
              </a:rPr>
              <a:t>Recent Developments in Higher Education of Ukraine </a:t>
            </a:r>
            <a:endParaRPr lang="en-GB" sz="1600" b="1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77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5DDB7-E3A6-2B2B-72D3-4498E626F28C}"/>
              </a:ext>
            </a:extLst>
          </p:cNvPr>
          <p:cNvSpPr txBox="1"/>
          <p:nvPr/>
        </p:nvSpPr>
        <p:spPr>
          <a:xfrm>
            <a:off x="306580" y="174536"/>
            <a:ext cx="8772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/>
              </a:rPr>
              <a:t>Bologna Process implementation and key reforms </a:t>
            </a:r>
            <a:r>
              <a:rPr lang="en-GB" sz="3200" b="1" dirty="0">
                <a:solidFill>
                  <a:schemeClr val="bg1"/>
                </a:solidFill>
              </a:rPr>
              <a:t>since</a:t>
            </a:r>
            <a:r>
              <a:rPr lang="en-GB" sz="3200" b="1" dirty="0">
                <a:solidFill>
                  <a:schemeClr val="bg1"/>
                </a:solidFill>
                <a:effectLst/>
              </a:rPr>
              <a:t> 2014-2019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D10FC-95F4-CF40-1B98-C9DF2C1C20E0}"/>
              </a:ext>
            </a:extLst>
          </p:cNvPr>
          <p:cNvSpPr txBox="1"/>
          <p:nvPr/>
        </p:nvSpPr>
        <p:spPr>
          <a:xfrm>
            <a:off x="306579" y="1774701"/>
            <a:ext cx="1117007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Law on </a:t>
            </a:r>
            <a:r>
              <a:rPr lang="en-US" sz="2400" b="1" dirty="0">
                <a:solidFill>
                  <a:srgbClr val="002060"/>
                </a:solidFill>
                <a:cs typeface="Calibri" panose="020F0502020204030204" pitchFamily="34" charset="0"/>
              </a:rPr>
              <a:t>Education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(2017) </a:t>
            </a:r>
            <a:r>
              <a:rPr kumimoji="0" lang="en-GB" altLang="ru-RU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with (amendments 2018-2024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uk-UA" sz="2400" dirty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</a:rPr>
              <a:t>National Agency for Higher Education Quality Assurance (NAQA) </a:t>
            </a:r>
            <a:r>
              <a:rPr lang="en-US" sz="2400" dirty="0">
                <a:solidFill>
                  <a:srgbClr val="002060"/>
                </a:solidFill>
              </a:rPr>
              <a:t>fully operational </a:t>
            </a:r>
            <a:r>
              <a:rPr lang="en-GB" sz="2400" dirty="0">
                <a:solidFill>
                  <a:srgbClr val="002060"/>
                </a:solidFill>
              </a:rPr>
              <a:t>since 2019 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  (4000+ accreditation experts pool and about 7000 study programs accredited by 2024)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</a:rPr>
              <a:t>National Qualification Framework </a:t>
            </a:r>
            <a:r>
              <a:rPr lang="en-US" sz="2400" dirty="0">
                <a:solidFill>
                  <a:srgbClr val="002060"/>
                </a:solidFill>
              </a:rPr>
              <a:t>(NQF) is harmonized in line with QF EHEA and EQF LLL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2060"/>
                </a:solidFill>
              </a:rPr>
              <a:t>National Qualification Agency </a:t>
            </a:r>
            <a:r>
              <a:rPr lang="en-GB" sz="2400" dirty="0">
                <a:solidFill>
                  <a:srgbClr val="002060"/>
                </a:solidFill>
              </a:rPr>
              <a:t>(2019) responsible for NQF, professional standards and Qualification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983B8-8255-294A-4DF2-DF386418886B}"/>
              </a:ext>
            </a:extLst>
          </p:cNvPr>
          <p:cNvSpPr txBox="1"/>
          <p:nvPr/>
        </p:nvSpPr>
        <p:spPr>
          <a:xfrm>
            <a:off x="3971116" y="6381415"/>
            <a:ext cx="6227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600" b="1" kern="1200" dirty="0" err="1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Sourse</a:t>
            </a: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600" b="1" dirty="0">
                <a:solidFill>
                  <a:srgbClr val="002060"/>
                </a:solidFill>
                <a:hlinkClick r:id="rId3"/>
              </a:rPr>
              <a:t>Recent Developments in Higher Education of Ukraine </a:t>
            </a:r>
            <a:endParaRPr lang="en-GB" sz="1600" b="1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6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5DDB7-E3A6-2B2B-72D3-4498E626F28C}"/>
              </a:ext>
            </a:extLst>
          </p:cNvPr>
          <p:cNvSpPr txBox="1"/>
          <p:nvPr/>
        </p:nvSpPr>
        <p:spPr>
          <a:xfrm>
            <a:off x="306580" y="174536"/>
            <a:ext cx="8772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/>
              </a:rPr>
              <a:t>Bologna Process implementation and key reforms </a:t>
            </a:r>
            <a:r>
              <a:rPr lang="en-GB" sz="3200" b="1" dirty="0">
                <a:solidFill>
                  <a:schemeClr val="bg1"/>
                </a:solidFill>
              </a:rPr>
              <a:t>(2019-2022)</a:t>
            </a:r>
            <a:endParaRPr lang="en-GB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5E13C-4D6A-CF03-F218-5A25487B3136}"/>
              </a:ext>
            </a:extLst>
          </p:cNvPr>
          <p:cNvSpPr txBox="1"/>
          <p:nvPr/>
        </p:nvSpPr>
        <p:spPr>
          <a:xfrm>
            <a:off x="409576" y="1315413"/>
            <a:ext cx="1088707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NAQA prepared for entry into ENQA/EQAR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PhD reform – adoption of a new legal framework for dissertation defenses and PhD study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</a:rPr>
              <a:t>Strategy for the Higher Education Development in Ukraine </a:t>
            </a:r>
            <a:r>
              <a:rPr lang="en-US" sz="2100" dirty="0">
                <a:solidFill>
                  <a:srgbClr val="002060"/>
                </a:solidFill>
              </a:rPr>
              <a:t>(approved on February 23, 2022, the Cabinet of Ministers) </a:t>
            </a:r>
            <a:r>
              <a:rPr lang="en-GB" sz="2100" dirty="0">
                <a:solidFill>
                  <a:srgbClr val="002060"/>
                </a:solidFill>
              </a:rPr>
              <a:t>is developed in line with European Integration prospects as well as EHEA principles.</a:t>
            </a: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Regulations “</a:t>
            </a:r>
            <a:r>
              <a:rPr lang="en-US" sz="2100" b="1" dirty="0">
                <a:solidFill>
                  <a:srgbClr val="002060"/>
                </a:solidFill>
              </a:rPr>
              <a:t>On the approval of the Procedure for the implementation of the right to academic mobility </a:t>
            </a:r>
            <a:r>
              <a:rPr lang="en-US" sz="2100" dirty="0">
                <a:solidFill>
                  <a:srgbClr val="002060"/>
                </a:solidFill>
              </a:rPr>
              <a:t>(updated in May 2022, the Cabinet of Ministers ) </a:t>
            </a:r>
            <a:r>
              <a:rPr lang="en-GB" sz="2100" dirty="0">
                <a:solidFill>
                  <a:srgbClr val="002060"/>
                </a:solidFill>
              </a:rPr>
              <a:t>internships (for practical skills development) and language internships were added as forms of academic mobility, the right to mobility was extended to the VET institutions students.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List of Fields of Study and Programme Subject Areas in Higher Education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based </a:t>
            </a:r>
            <a:r>
              <a:rPr lang="en-US" altLang="en-US" sz="2100" dirty="0">
                <a:solidFill>
                  <a:srgbClr val="002060"/>
                </a:solidFill>
              </a:rPr>
              <a:t>on the </a:t>
            </a:r>
            <a:r>
              <a:rPr lang="en-US" sz="2100" dirty="0">
                <a:solidFill>
                  <a:srgbClr val="002060"/>
                </a:solidFill>
              </a:rPr>
              <a:t>Fields of Education and Training 2013 (ISCED-F 2013)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US" altLang="en-US" sz="2100" dirty="0">
                <a:solidFill>
                  <a:srgbClr val="002060"/>
                </a:solidFill>
              </a:rPr>
              <a:t>(updated in 202</a:t>
            </a:r>
            <a:r>
              <a:rPr lang="uk-UA" altLang="en-US" sz="2100" dirty="0">
                <a:solidFill>
                  <a:srgbClr val="002060"/>
                </a:solidFill>
              </a:rPr>
              <a:t>2</a:t>
            </a:r>
            <a:r>
              <a:rPr lang="en-US" altLang="en-US" sz="2100" dirty="0">
                <a:solidFill>
                  <a:srgbClr val="002060"/>
                </a:solidFill>
              </a:rPr>
              <a:t>, the Ministry ) – 29 </a:t>
            </a:r>
            <a:r>
              <a:rPr lang="en-GB" sz="2100" dirty="0">
                <a:solidFill>
                  <a:srgbClr val="002060"/>
                </a:solidFill>
              </a:rPr>
              <a:t>Fields of Study (</a:t>
            </a:r>
            <a:r>
              <a:rPr lang="pl-PL" sz="2100" dirty="0">
                <a:solidFill>
                  <a:srgbClr val="002060"/>
                </a:solidFill>
              </a:rPr>
              <a:t>Narrow field</a:t>
            </a:r>
            <a:r>
              <a:rPr lang="en-US" sz="2100" dirty="0">
                <a:solidFill>
                  <a:srgbClr val="002060"/>
                </a:solidFill>
              </a:rPr>
              <a:t>s of </a:t>
            </a:r>
            <a:r>
              <a:rPr lang="pl-PL" sz="2100" dirty="0">
                <a:solidFill>
                  <a:srgbClr val="002060"/>
                </a:solidFill>
              </a:rPr>
              <a:t>education and training</a:t>
            </a:r>
            <a:r>
              <a:rPr lang="en-US" sz="2100" dirty="0">
                <a:solidFill>
                  <a:srgbClr val="002060"/>
                </a:solidFill>
              </a:rPr>
              <a:t>, ISCED)</a:t>
            </a:r>
            <a:r>
              <a:rPr lang="en-GB" sz="2100" dirty="0">
                <a:solidFill>
                  <a:srgbClr val="002060"/>
                </a:solidFill>
              </a:rPr>
              <a:t> and </a:t>
            </a:r>
            <a:r>
              <a:rPr lang="uk-UA" sz="2100" dirty="0">
                <a:solidFill>
                  <a:srgbClr val="002060"/>
                </a:solidFill>
              </a:rPr>
              <a:t>12</a:t>
            </a:r>
            <a:r>
              <a:rPr lang="en-US" sz="2100" dirty="0">
                <a:solidFill>
                  <a:srgbClr val="002060"/>
                </a:solidFill>
              </a:rPr>
              <a:t>2</a:t>
            </a:r>
            <a:r>
              <a:rPr lang="uk-UA" sz="2100" dirty="0">
                <a:solidFill>
                  <a:srgbClr val="002060"/>
                </a:solidFill>
              </a:rPr>
              <a:t> </a:t>
            </a:r>
            <a:r>
              <a:rPr lang="en-GB" sz="2100" dirty="0">
                <a:solidFill>
                  <a:srgbClr val="002060"/>
                </a:solidFill>
              </a:rPr>
              <a:t>Programme Subject Areas (</a:t>
            </a:r>
            <a:r>
              <a:rPr lang="pl-PL" sz="2100" dirty="0">
                <a:solidFill>
                  <a:srgbClr val="002060"/>
                </a:solidFill>
              </a:rPr>
              <a:t>Detailed field</a:t>
            </a:r>
            <a:r>
              <a:rPr lang="en-US" sz="2100" dirty="0">
                <a:solidFill>
                  <a:srgbClr val="002060"/>
                </a:solidFill>
              </a:rPr>
              <a:t>s of </a:t>
            </a:r>
            <a:r>
              <a:rPr lang="pl-PL" sz="2100" dirty="0">
                <a:solidFill>
                  <a:srgbClr val="002060"/>
                </a:solidFill>
              </a:rPr>
              <a:t>education and training</a:t>
            </a:r>
            <a:r>
              <a:rPr lang="en-US" sz="2100" dirty="0">
                <a:solidFill>
                  <a:srgbClr val="002060"/>
                </a:solidFill>
              </a:rPr>
              <a:t>, ISCED)</a:t>
            </a:r>
            <a:endParaRPr lang="uk-UA" sz="21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5C8D8-6A75-581F-69FA-F27224DDB6C1}"/>
              </a:ext>
            </a:extLst>
          </p:cNvPr>
          <p:cNvSpPr txBox="1"/>
          <p:nvPr/>
        </p:nvSpPr>
        <p:spPr>
          <a:xfrm>
            <a:off x="3971116" y="6381415"/>
            <a:ext cx="6227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600" b="1" kern="1200" dirty="0" err="1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Sourse</a:t>
            </a: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Recent Developments in Higher Education of Ukraine </a:t>
            </a:r>
            <a:endParaRPr lang="en-GB" sz="1600" b="1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19558" y="28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+mn-lt"/>
              </a:rPr>
              <a:t>Current Higher</a:t>
            </a:r>
            <a:r>
              <a:rPr lang="en-GB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/>
                <a:latin typeface="+mn-lt"/>
              </a:rPr>
              <a:t>Education reforming in Ukraine</a:t>
            </a:r>
          </a:p>
          <a:p>
            <a:pPr algn="l">
              <a:spcAft>
                <a:spcPts val="0"/>
              </a:spcAft>
            </a:pPr>
            <a:r>
              <a:rPr lang="en-GB" sz="32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(2024)</a:t>
            </a:r>
            <a:endParaRPr lang="ru-RU" sz="3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8929B-C52A-1275-677A-AAADD5AB0393}"/>
              </a:ext>
            </a:extLst>
          </p:cNvPr>
          <p:cNvSpPr txBox="1"/>
          <p:nvPr/>
        </p:nvSpPr>
        <p:spPr>
          <a:xfrm>
            <a:off x="472903" y="1438599"/>
            <a:ext cx="10758487" cy="44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2060"/>
                </a:solidFill>
              </a:rPr>
              <a:t>Law on Amendments to the Law of Ukraine “</a:t>
            </a:r>
            <a:r>
              <a:rPr lang="en-GB" sz="2400" b="1" dirty="0">
                <a:solidFill>
                  <a:srgbClr val="002060"/>
                </a:solidFill>
              </a:rPr>
              <a:t>On Higher Education</a:t>
            </a:r>
            <a:r>
              <a:rPr lang="en-GB" sz="2400" dirty="0">
                <a:solidFill>
                  <a:srgbClr val="002060"/>
                </a:solidFill>
              </a:rPr>
              <a:t>” on</a:t>
            </a:r>
            <a:r>
              <a:rPr lang="en-US" altLang="en-US" sz="2400" b="1" dirty="0">
                <a:solidFill>
                  <a:srgbClr val="002060"/>
                </a:solidFill>
              </a:rPr>
              <a:t> Individualized Learning Pathway </a:t>
            </a:r>
            <a:r>
              <a:rPr lang="en-US" altLang="en-US" sz="2400" dirty="0">
                <a:solidFill>
                  <a:srgbClr val="002060"/>
                </a:solidFill>
              </a:rPr>
              <a:t>(approved, 2024): </a:t>
            </a:r>
            <a:r>
              <a:rPr lang="en-US" sz="2400" dirty="0">
                <a:solidFill>
                  <a:srgbClr val="002060"/>
                </a:solidFill>
              </a:rPr>
              <a:t>expanding the opportunities of students to form the individualized l</a:t>
            </a:r>
            <a:r>
              <a:rPr lang="en-US" altLang="en-US" sz="2400" dirty="0">
                <a:solidFill>
                  <a:srgbClr val="002060"/>
                </a:solidFill>
              </a:rPr>
              <a:t>earning pathways</a:t>
            </a:r>
            <a:r>
              <a:rPr lang="en-US" sz="2400" dirty="0">
                <a:solidFill>
                  <a:srgbClr val="002060"/>
                </a:solidFill>
              </a:rPr>
              <a:t>, as well as expanding the autonomy of HEIs in the development and implementation of interdisciplinary educational programs, recognition of non-formal/informal education</a:t>
            </a:r>
          </a:p>
          <a:p>
            <a:pPr marL="447675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</a:rPr>
              <a:t>Law on Amendments to the Law of Ukraine “</a:t>
            </a:r>
            <a:r>
              <a:rPr lang="en-GB" sz="2400" b="1" dirty="0">
                <a:solidFill>
                  <a:srgbClr val="002060"/>
                </a:solidFill>
              </a:rPr>
              <a:t>On Higher Education</a:t>
            </a:r>
            <a:r>
              <a:rPr lang="en-GB" sz="2400" dirty="0">
                <a:solidFill>
                  <a:srgbClr val="002060"/>
                </a:solidFill>
              </a:rPr>
              <a:t>” on expanding the rights of </a:t>
            </a:r>
            <a:r>
              <a:rPr lang="en-GB" sz="2400" b="1" dirty="0">
                <a:solidFill>
                  <a:srgbClr val="002060"/>
                </a:solidFill>
              </a:rPr>
              <a:t>student self-governance </a:t>
            </a:r>
            <a:r>
              <a:rPr lang="en-GB" sz="2400" dirty="0">
                <a:solidFill>
                  <a:srgbClr val="002060"/>
                </a:solidFill>
              </a:rPr>
              <a:t>bodies and ensuring the </a:t>
            </a:r>
            <a:r>
              <a:rPr lang="en-GB" sz="2400" b="1" dirty="0">
                <a:solidFill>
                  <a:srgbClr val="002060"/>
                </a:solidFill>
              </a:rPr>
              <a:t>rights of students</a:t>
            </a:r>
            <a:endParaRPr lang="uk-UA" sz="2400" dirty="0">
              <a:solidFill>
                <a:srgbClr val="002060"/>
              </a:solidFill>
            </a:endParaRPr>
          </a:p>
          <a:p>
            <a:pPr marL="447675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2060"/>
                </a:solidFill>
              </a:rPr>
              <a:t>Law of Ukraine “On Academic Integrity” </a:t>
            </a:r>
            <a:r>
              <a:rPr lang="en-US" altLang="en-US" sz="2400" dirty="0">
                <a:solidFill>
                  <a:srgbClr val="002060"/>
                </a:solidFill>
              </a:rPr>
              <a:t>(1</a:t>
            </a:r>
            <a:r>
              <a:rPr lang="en-US" altLang="en-US" sz="2400" baseline="30000" dirty="0">
                <a:solidFill>
                  <a:srgbClr val="002060"/>
                </a:solidFill>
              </a:rPr>
              <a:t>st</a:t>
            </a:r>
            <a:r>
              <a:rPr lang="en-US" altLang="en-US" sz="2400" dirty="0">
                <a:solidFill>
                  <a:srgbClr val="002060"/>
                </a:solidFill>
              </a:rPr>
              <a:t> reading, 2024)</a:t>
            </a:r>
            <a:endParaRPr lang="uk-UA" altLang="en-US" sz="2400" dirty="0">
              <a:solidFill>
                <a:srgbClr val="002060"/>
              </a:solidFill>
            </a:endParaRPr>
          </a:p>
          <a:p>
            <a:pPr marL="447675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rgbClr val="002060"/>
                </a:solidFill>
              </a:rPr>
              <a:t>Law of Ukraine “On National Qualification system” </a:t>
            </a:r>
            <a:r>
              <a:rPr lang="en-GB" altLang="en-US" sz="2400" dirty="0">
                <a:solidFill>
                  <a:srgbClr val="002060"/>
                </a:solidFill>
              </a:rPr>
              <a:t>(approved, 2024)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marL="447675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On April 2, 2024 the Cabinet of Ministers of Ukraine adopted a resolution "</a:t>
            </a:r>
            <a:r>
              <a:rPr lang="en-US" altLang="en-US" sz="2400" dirty="0">
                <a:solidFill>
                  <a:srgbClr val="002060"/>
                </a:solidFill>
                <a:hlinkClick r:id="rId2"/>
              </a:rPr>
              <a:t>On Amendments to the Rules for Crossing the State Border by Citizens of Ukraine</a:t>
            </a:r>
            <a:r>
              <a:rPr lang="en-US" altLang="en-US" sz="2400" dirty="0">
                <a:solidFill>
                  <a:srgbClr val="002060"/>
                </a:solidFill>
              </a:rPr>
              <a:t>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BB7BE-D2B7-D64B-AC19-229E41D0905B}"/>
              </a:ext>
            </a:extLst>
          </p:cNvPr>
          <p:cNvSpPr txBox="1"/>
          <p:nvPr/>
        </p:nvSpPr>
        <p:spPr>
          <a:xfrm>
            <a:off x="3971116" y="6381415"/>
            <a:ext cx="6227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600" b="1" kern="1200" dirty="0" err="1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Sourse</a:t>
            </a: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Recent Developments in Higher Education of Ukraine</a:t>
            </a:r>
            <a:endParaRPr lang="en-GB" sz="1600" b="1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2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19558" y="28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+mn-lt"/>
              </a:rPr>
              <a:t>Current Higher</a:t>
            </a:r>
            <a:r>
              <a:rPr lang="en-GB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/>
                <a:latin typeface="+mn-lt"/>
              </a:rPr>
              <a:t>Education reforming in Ukraine</a:t>
            </a:r>
          </a:p>
          <a:p>
            <a:pPr algn="l">
              <a:spcAft>
                <a:spcPts val="0"/>
              </a:spcAft>
            </a:pPr>
            <a:r>
              <a:rPr lang="en-GB" sz="32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(2024)</a:t>
            </a:r>
            <a:endParaRPr lang="ru-RU" sz="3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8929B-C52A-1275-677A-AAADD5AB0393}"/>
              </a:ext>
            </a:extLst>
          </p:cNvPr>
          <p:cNvSpPr txBox="1"/>
          <p:nvPr/>
        </p:nvSpPr>
        <p:spPr>
          <a:xfrm>
            <a:off x="257175" y="1525700"/>
            <a:ext cx="1132522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lvl="1" indent="-3429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100" dirty="0">
                <a:solidFill>
                  <a:srgbClr val="002060"/>
                </a:solidFill>
              </a:rPr>
              <a:t>State funding for HEIs based on the following criteria (Regulation of the Cabinet of Ministers, 2024)</a:t>
            </a:r>
            <a:endParaRPr lang="uk-UA" altLang="en-US" sz="2100" dirty="0">
              <a:solidFill>
                <a:srgbClr val="002060"/>
              </a:solidFill>
            </a:endParaRPr>
          </a:p>
          <a:p>
            <a:pPr marL="447675" indent="361950" algn="l" fontAlgn="base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100" b="1" dirty="0">
                <a:solidFill>
                  <a:srgbClr val="002060"/>
                </a:solidFill>
              </a:rPr>
              <a:t>С</a:t>
            </a:r>
            <a:r>
              <a:rPr lang="en-US" sz="2100" b="1" dirty="0" err="1">
                <a:solidFill>
                  <a:srgbClr val="002060"/>
                </a:solidFill>
              </a:rPr>
              <a:t>ontingent</a:t>
            </a:r>
            <a:r>
              <a:rPr lang="en-US" sz="2100" b="1" dirty="0">
                <a:solidFill>
                  <a:srgbClr val="002060"/>
                </a:solidFill>
              </a:rPr>
              <a:t> of students </a:t>
            </a:r>
            <a:r>
              <a:rPr lang="en-US" sz="2100" dirty="0">
                <a:solidFill>
                  <a:srgbClr val="002060"/>
                </a:solidFill>
              </a:rPr>
              <a:t>- the total number of students who study at the expense of the state funding</a:t>
            </a:r>
          </a:p>
          <a:p>
            <a:pPr marL="447675" indent="361950" algn="l" fontAlgn="base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b="1" dirty="0">
                <a:solidFill>
                  <a:srgbClr val="002060"/>
                </a:solidFill>
              </a:rPr>
              <a:t>Research activity </a:t>
            </a:r>
            <a:r>
              <a:rPr lang="en-US" sz="2100" dirty="0">
                <a:solidFill>
                  <a:srgbClr val="002060"/>
                </a:solidFill>
              </a:rPr>
              <a:t>- the amount of funds (calculated per academic employee) that HEI earned from the provision of research and consulting services or received in the form of grants for research</a:t>
            </a:r>
          </a:p>
          <a:p>
            <a:pPr marL="447675" indent="361950" algn="l" fontAlgn="base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Internationalisation</a:t>
            </a:r>
            <a:r>
              <a:rPr lang="en-US" sz="2100" dirty="0">
                <a:solidFill>
                  <a:srgbClr val="002060"/>
                </a:solidFill>
              </a:rPr>
              <a:t> — position of HEIs  in international University ranks and/or participation in Erasmus+ projects</a:t>
            </a:r>
          </a:p>
          <a:p>
            <a:pPr marL="447675" indent="361950" algn="l" fontAlgn="base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b="1" dirty="0">
                <a:solidFill>
                  <a:srgbClr val="002060"/>
                </a:solidFill>
              </a:rPr>
              <a:t>Employment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b="1" dirty="0">
                <a:solidFill>
                  <a:srgbClr val="002060"/>
                </a:solidFill>
              </a:rPr>
              <a:t>track</a:t>
            </a:r>
            <a:r>
              <a:rPr lang="en-US" sz="2100" dirty="0">
                <a:solidFill>
                  <a:srgbClr val="002060"/>
                </a:solidFill>
              </a:rPr>
              <a:t>— the percentage of graduates who are employed (data from the Pension Fund)</a:t>
            </a:r>
          </a:p>
          <a:p>
            <a:pPr marL="447675" indent="361950" algn="l" fontAlgn="base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b="1" dirty="0">
                <a:solidFill>
                  <a:srgbClr val="002060"/>
                </a:solidFill>
              </a:rPr>
              <a:t>Regional coefficient </a:t>
            </a:r>
            <a:r>
              <a:rPr lang="en-US" sz="2100" dirty="0">
                <a:solidFill>
                  <a:srgbClr val="002060"/>
                </a:solidFill>
              </a:rPr>
              <a:t>— to support HEIs in the most vulnerable, currently front-line regions</a:t>
            </a:r>
            <a:endParaRPr lang="uk-UA" sz="21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94885-C294-0ED0-6084-6203B2402A42}"/>
              </a:ext>
            </a:extLst>
          </p:cNvPr>
          <p:cNvSpPr txBox="1"/>
          <p:nvPr/>
        </p:nvSpPr>
        <p:spPr>
          <a:xfrm>
            <a:off x="3971116" y="6381415"/>
            <a:ext cx="6227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600" b="1" kern="1200" dirty="0" err="1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Sourse</a:t>
            </a:r>
            <a:r>
              <a:rPr lang="en-GB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600" b="1" dirty="0">
                <a:solidFill>
                  <a:srgbClr val="002060"/>
                </a:solidFill>
                <a:hlinkClick r:id="rId2"/>
              </a:rPr>
              <a:t>Recent Developments in Higher Education of Ukraine </a:t>
            </a:r>
            <a:endParaRPr lang="en-GB" sz="1600" b="1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3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5DDB7-E3A6-2B2B-72D3-4498E626F28C}"/>
              </a:ext>
            </a:extLst>
          </p:cNvPr>
          <p:cNvSpPr txBox="1"/>
          <p:nvPr/>
        </p:nvSpPr>
        <p:spPr>
          <a:xfrm>
            <a:off x="352845" y="179061"/>
            <a:ext cx="855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3600" b="1" dirty="0">
                <a:solidFill>
                  <a:schemeClr val="bg1"/>
                </a:solidFill>
                <a:effectLst/>
              </a:rPr>
              <a:t>Higher Education reforming in Ukraine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50453-CF40-F668-EC4F-53F279F4370E}"/>
              </a:ext>
            </a:extLst>
          </p:cNvPr>
          <p:cNvSpPr txBox="1"/>
          <p:nvPr/>
        </p:nvSpPr>
        <p:spPr>
          <a:xfrm>
            <a:off x="166233" y="1364918"/>
            <a:ext cx="1153435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1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Initiatives of the Ministry of Education and Science of Ukraine*</a:t>
            </a:r>
            <a:endParaRPr lang="uk-UA" sz="2100" dirty="0">
              <a:effectLst/>
              <a:ea typeface="Times New Roman" panose="02020603050405020304" pitchFamily="18" charset="0"/>
            </a:endParaRPr>
          </a:p>
          <a:p>
            <a:pPr marL="36195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Reformed content for the “regulated professions” – Medical, Maritime, etc.</a:t>
            </a:r>
            <a:endParaRPr lang="uk-UA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Expansion of </a:t>
            </a:r>
            <a:r>
              <a:rPr lang="en-GB" sz="2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dual (c</a:t>
            </a: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ooperative) study programmes – study + work for </a:t>
            </a:r>
            <a:r>
              <a:rPr lang="en-GB" sz="2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ECTS credits</a:t>
            </a:r>
            <a:endParaRPr lang="uk-UA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Particular emphasis on STEM and Computer Science – Master level</a:t>
            </a:r>
            <a:endParaRPr lang="uk-UA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Transformation of funding mechanism – introduction of the </a:t>
            </a:r>
            <a:r>
              <a:rPr lang="en-GB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state </a:t>
            </a: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grants for students</a:t>
            </a:r>
            <a:endParaRPr lang="uk-UA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</a:p>
          <a:p>
            <a:pPr marL="542925" lvl="0" algn="just"/>
            <a:r>
              <a:rPr lang="en-GB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Organisational autonomy </a:t>
            </a:r>
            <a:r>
              <a:rPr lang="en-GB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– preparation of an experiment to strengthen the role of the Supervisory Board (stakeholders) in economic activity and decision making on leadership assignment / election</a:t>
            </a:r>
            <a:endParaRPr lang="uk-UA" sz="2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42925" lvl="0" algn="just"/>
            <a:r>
              <a:rPr lang="en-GB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Personnel autonomy </a:t>
            </a:r>
            <a:r>
              <a:rPr lang="en-GB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– assignment of academic titles (Professor, Assistant Professor) by HEIs</a:t>
            </a:r>
            <a:endParaRPr lang="uk-UA" sz="2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42925" lvl="0" algn="just"/>
            <a:r>
              <a:rPr lang="en-GB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Financial autonomy </a:t>
            </a:r>
            <a:r>
              <a:rPr lang="en-GB" sz="2100" dirty="0">
                <a:solidFill>
                  <a:srgbClr val="002060"/>
                </a:solidFill>
                <a:cs typeface="Times New Roman" panose="02020603050405020304" pitchFamily="18" charset="0"/>
              </a:rPr>
              <a:t>– restoration of the Formula for the distribution of state funding in HE</a:t>
            </a:r>
            <a:endParaRPr lang="uk-UA" sz="2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Mergers of HEIs – modernisation and transformation of the HEIs network (</a:t>
            </a:r>
            <a:r>
              <a:rPr lang="en-GB" sz="2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217 </a:t>
            </a:r>
            <a:r>
              <a:rPr lang="en-US" sz="2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GB" sz="2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universities, MESU, 2023</a:t>
            </a:r>
            <a:r>
              <a:rPr lang="en-GB" sz="2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9FD6A631-747E-24ED-2570-62C1F67C1E96}"/>
              </a:ext>
            </a:extLst>
          </p:cNvPr>
          <p:cNvSpPr/>
          <p:nvPr/>
        </p:nvSpPr>
        <p:spPr>
          <a:xfrm>
            <a:off x="3577248" y="6322192"/>
            <a:ext cx="6632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*Ministry of Education and Science of Ukraine</a:t>
            </a:r>
          </a:p>
        </p:txBody>
      </p:sp>
    </p:spTree>
    <p:extLst>
      <p:ext uri="{BB962C8B-B14F-4D97-AF65-F5344CB8AC3E}">
        <p14:creationId xmlns:p14="http://schemas.microsoft.com/office/powerpoint/2010/main" val="338348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7248" y="6322192"/>
            <a:ext cx="6632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*Ministry of Education and Science of Ukraine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3FE390C-CCF9-4C18-A1C9-24E9F98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98" y="186478"/>
            <a:ext cx="10322158" cy="7255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Priorities of VET reforms*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CE5BC-C1CD-41DC-939C-49FF02A8F6D0}"/>
              </a:ext>
            </a:extLst>
          </p:cNvPr>
          <p:cNvSpPr txBox="1"/>
          <p:nvPr/>
        </p:nvSpPr>
        <p:spPr>
          <a:xfrm>
            <a:off x="240015" y="1387848"/>
            <a:ext cx="11367270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network of VET schools and professional pre-higher education institutions is effective and has modern infrastructure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 and professional pre-higher education ensure the acquisition of educational and professional competencies for personal development and successful careers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 schools and professional pre-higher education institutions are attractive and prestigious for learning and working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institutions effectively utilize their organizational, academic, and financial autonomy and receive results-oriented funding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 schools and professional pre-higher education institutions have established partnerships with businesses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3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5DDB7-E3A6-2B2B-72D3-4498E626F28C}"/>
              </a:ext>
            </a:extLst>
          </p:cNvPr>
          <p:cNvSpPr txBox="1"/>
          <p:nvPr/>
        </p:nvSpPr>
        <p:spPr>
          <a:xfrm>
            <a:off x="352845" y="179061"/>
            <a:ext cx="85530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/>
              </a:rPr>
              <a:t>Higher Education reform in Ukraine today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All the efforts for the Victory of Ukraine! </a:t>
            </a:r>
          </a:p>
          <a:p>
            <a:pPr algn="l"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50453-CF40-F668-EC4F-53F279F4370E}"/>
              </a:ext>
            </a:extLst>
          </p:cNvPr>
          <p:cNvSpPr txBox="1"/>
          <p:nvPr/>
        </p:nvSpPr>
        <p:spPr>
          <a:xfrm>
            <a:off x="147783" y="1366982"/>
            <a:ext cx="119633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Redesigning the University Strategies considering challenges of the wartime and post-war recovery 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nhancement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of the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digitalisation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of teaching and learning excellence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Strengthening the internationalization of higher education, e-internationalization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Third mission, University-Community partnership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under focus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Academic contribution to the European integration processes (EU studies, European Studies)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Redesigning, upgrading educational programs, establishing (joint) new (media literacy, cyber security, Post trauma and mental health, Ukrainian studies, curricular for n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  <a:sym typeface="Times New Roman"/>
              </a:rPr>
              <a:t>egotiators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 and translators/interpreters on EU negotiation and accession stages,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Resilience Studies etc.)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Inclusive education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Peace Ed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ucation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as Transformative Pedagogy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Special study programs for the demobilized soldiers and veterans, their reintegration in society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594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5DDB7-E3A6-2B2B-72D3-4498E626F28C}"/>
              </a:ext>
            </a:extLst>
          </p:cNvPr>
          <p:cNvSpPr txBox="1"/>
          <p:nvPr/>
        </p:nvSpPr>
        <p:spPr>
          <a:xfrm>
            <a:off x="352845" y="179061"/>
            <a:ext cx="754424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Needs of Ukrainian HEIs coping with challenges of martial law</a:t>
            </a:r>
            <a:endParaRPr lang="en-US" sz="2800" b="1" dirty="0">
              <a:solidFill>
                <a:srgbClr val="002060"/>
              </a:solidFill>
            </a:endParaRPr>
          </a:p>
          <a:p>
            <a:pPr algn="l"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50453-CF40-F668-EC4F-53F279F4370E}"/>
              </a:ext>
            </a:extLst>
          </p:cNvPr>
          <p:cNvSpPr txBox="1"/>
          <p:nvPr/>
        </p:nvSpPr>
        <p:spPr>
          <a:xfrm>
            <a:off x="287527" y="1295212"/>
            <a:ext cx="116556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Development/redesign </a:t>
            </a:r>
            <a:r>
              <a:rPr lang="en-US" sz="2200" dirty="0" err="1">
                <a:solidFill>
                  <a:srgbClr val="002060"/>
                </a:solidFill>
                <a:latin typeface="Calibri" panose="020F0502020204030204"/>
                <a:sym typeface="Times New Roman"/>
              </a:rPr>
              <a:t>inclusive&amp;universal</a:t>
            </a: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 curricula and establishment of inclusive ecosystem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Modern curricula – professions of the future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Open access of staff and students to innovative courses, resources and infrastructures, virtual labs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COILS, virtual, blended and physical mobility for exchange for staff and students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Inclusive teaching and learning excellence trainings on modern methodologies and technologies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Joint Programmes and courses teaching and learning in English or other foreign languages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Joint research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Mental health recovery, p</a:t>
            </a:r>
            <a:r>
              <a:rPr lang="en-US" sz="2200" dirty="0">
                <a:solidFill>
                  <a:srgbClr val="002060"/>
                </a:solidFill>
                <a:sym typeface="Times New Roman"/>
              </a:rPr>
              <a:t>roject writing skills, p</a:t>
            </a: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resentation skills and other soft skills trainings for staff and students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E-solutions for the University governance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Infrastructure: laptops, </a:t>
            </a:r>
            <a:r>
              <a:rPr lang="en-US" sz="2200" dirty="0" err="1">
                <a:solidFill>
                  <a:srgbClr val="002060"/>
                </a:solidFill>
                <a:latin typeface="Calibri" panose="020F0502020204030204"/>
                <a:sym typeface="Times New Roman"/>
              </a:rPr>
              <a:t>minielectrostations</a:t>
            </a:r>
            <a:r>
              <a:rPr lang="en-US" sz="22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 or generators, (mirror) servers, virtual labs – access and creation, artificial and added reality, simulators etc.</a:t>
            </a:r>
          </a:p>
          <a:p>
            <a:pPr marL="342900" indent="-3429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200" dirty="0">
              <a:solidFill>
                <a:srgbClr val="002060"/>
              </a:solidFill>
              <a:latin typeface="Calibri" panose="020F0502020204030204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104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5DDB7-E3A6-2B2B-72D3-4498E626F28C}"/>
              </a:ext>
            </a:extLst>
          </p:cNvPr>
          <p:cNvSpPr txBox="1"/>
          <p:nvPr/>
        </p:nvSpPr>
        <p:spPr>
          <a:xfrm>
            <a:off x="352845" y="179061"/>
            <a:ext cx="754424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Ukrainian Scholars and Students - Ambassadors of Ukraine</a:t>
            </a:r>
            <a:endParaRPr lang="en-US" sz="2800" b="1" dirty="0">
              <a:solidFill>
                <a:srgbClr val="002060"/>
              </a:solidFill>
            </a:endParaRPr>
          </a:p>
          <a:p>
            <a:pPr algn="l"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50453-CF40-F668-EC4F-53F279F4370E}"/>
              </a:ext>
            </a:extLst>
          </p:cNvPr>
          <p:cNvSpPr txBox="1"/>
          <p:nvPr/>
        </p:nvSpPr>
        <p:spPr>
          <a:xfrm>
            <a:off x="268866" y="1425838"/>
            <a:ext cx="1084389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Giving lectures on Ukraine across the world</a:t>
            </a:r>
          </a:p>
          <a:p>
            <a:pPr marL="457200" indent="-4572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Speaking at International conferences, world forums</a:t>
            </a:r>
          </a:p>
          <a:p>
            <a:pPr marL="457200" indent="-4572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Initiating “Ukrainian Studies” and  “The Ukrainian Language”</a:t>
            </a:r>
          </a:p>
          <a:p>
            <a:pPr marL="457200" indent="-4572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Contributing intellectually to the academic environment of host institutions</a:t>
            </a:r>
          </a:p>
          <a:p>
            <a:pPr marL="457200" indent="-4572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Intensifying joint research partnerships</a:t>
            </a:r>
          </a:p>
          <a:p>
            <a:pPr marL="457200" indent="-4572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Demonstrating high level of commitment to their home institutions and dedication to support and contribute to the education process in the extremely difficult conditions of war</a:t>
            </a:r>
          </a:p>
          <a:p>
            <a:pPr marL="457200" indent="-457200">
              <a:spcBef>
                <a:spcPts val="600"/>
              </a:spcBef>
              <a:buClr>
                <a:srgbClr val="25406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/>
                <a:sym typeface="Times New Roman"/>
              </a:rPr>
              <a:t>Promote Ukraine among international students for </a:t>
            </a:r>
            <a:r>
              <a:rPr lang="en-US" sz="2800" dirty="0">
                <a:solidFill>
                  <a:srgbClr val="002060"/>
                </a:solidFill>
                <a:latin typeface="Calibri" panose="020F0502020204030204"/>
                <a:sym typeface="Times New Roman"/>
                <a:hlinkClick r:id="rId2"/>
              </a:rPr>
              <a:t>Study in Ukraine</a:t>
            </a:r>
            <a:endParaRPr lang="ru-RU" sz="28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37900-4B05-FB87-2A1C-E65833667FC1}"/>
              </a:ext>
            </a:extLst>
          </p:cNvPr>
          <p:cNvSpPr txBox="1"/>
          <p:nvPr/>
        </p:nvSpPr>
        <p:spPr>
          <a:xfrm>
            <a:off x="10049069" y="1612320"/>
            <a:ext cx="2052736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Erasmus+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 diplomacy – Ambassadors of Ukraine in  world: truth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responsibility, justice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trust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science diplomacy!</a:t>
            </a:r>
          </a:p>
        </p:txBody>
      </p:sp>
    </p:spTree>
    <p:extLst>
      <p:ext uri="{BB962C8B-B14F-4D97-AF65-F5344CB8AC3E}">
        <p14:creationId xmlns:p14="http://schemas.microsoft.com/office/powerpoint/2010/main" val="22382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64F80F-CA90-80D1-8C04-46B01209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5" y="1255929"/>
            <a:ext cx="9813292" cy="5032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Severe damage of the educational ecosystem: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Human losses among students teaching and admin staff – TRAUMA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3798 education institutions damaged, 365 destroyed completely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War affected 1.5 million young Ukrainians, over 70,000 foreign students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Many education institutions served as shelters and humanitarian hubs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International officers and projects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teams&amp;families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under danger in occupied territories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34 HEIs, 65 units of HEIs and 45 VET institutions temporarily relocated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Teaching and learning process: from shelters, frontlines and abroad (online/offline/blended formats)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Sirens, electricity cuts, long-term blackouts and its consequences (24/7) 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Emotional burnout among students and teaching staff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Enrollment campaign 2024 - a big challenge (1.4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mln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 applied)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Brain drain is highest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EDAC10-4305-C904-A4A9-2DE5CB1B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678885" cy="11268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War-Induced losses and challenges of Ukrainian Education during martial law* (since 24.02.2022)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8D53C-D264-BD7E-4215-AA6477356163}"/>
              </a:ext>
            </a:extLst>
          </p:cNvPr>
          <p:cNvSpPr txBox="1"/>
          <p:nvPr/>
        </p:nvSpPr>
        <p:spPr>
          <a:xfrm>
            <a:off x="3775173" y="6407441"/>
            <a:ext cx="99495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Sourse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https://saveschools.in.ua/en/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будівля, просто неба, Катастрофа, забруднення&#10;&#10;Автоматично згенерований опис">
            <a:extLst>
              <a:ext uri="{FF2B5EF4-FFF2-40B4-BE49-F238E27FC236}">
                <a16:creationId xmlns:a16="http://schemas.microsoft.com/office/drawing/2014/main" id="{CD22AEB4-91FC-EC62-C5CA-BCF65F28E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23999"/>
          <a:stretch/>
        </p:blipFill>
        <p:spPr>
          <a:xfrm>
            <a:off x="9244757" y="3118182"/>
            <a:ext cx="2909238" cy="199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328A700-69B0-95FF-0E9E-550CC86CF98E}"/>
              </a:ext>
            </a:extLst>
          </p:cNvPr>
          <p:cNvGrpSpPr/>
          <p:nvPr/>
        </p:nvGrpSpPr>
        <p:grpSpPr>
          <a:xfrm>
            <a:off x="7735078" y="950265"/>
            <a:ext cx="4456922" cy="2194217"/>
            <a:chOff x="6428792" y="2425464"/>
            <a:chExt cx="5471436" cy="2194217"/>
          </a:xfrm>
        </p:grpSpPr>
        <p:pic>
          <p:nvPicPr>
            <p:cNvPr id="7" name="Picture 6" descr="A sign made out of pieces of metal&#10;&#10;Description automatically generated">
              <a:extLst>
                <a:ext uri="{FF2B5EF4-FFF2-40B4-BE49-F238E27FC236}">
                  <a16:creationId xmlns:a16="http://schemas.microsoft.com/office/drawing/2014/main" id="{6FED3FF1-9ED8-9441-4C03-BDC357DA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92" y="2425464"/>
              <a:ext cx="5471436" cy="21942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798F3D-5719-03E1-BB5E-4EE040678EEA}"/>
                </a:ext>
              </a:extLst>
            </p:cNvPr>
            <p:cNvSpPr txBox="1"/>
            <p:nvPr/>
          </p:nvSpPr>
          <p:spPr>
            <a:xfrm>
              <a:off x="6699379" y="4010729"/>
              <a:ext cx="51541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50505"/>
                  </a:solidFill>
                  <a:effectLst/>
                  <a:highlight>
                    <a:srgbClr val="FFFFFF"/>
                  </a:highlight>
                  <a:uLnTx/>
                  <a:uFillTx/>
                  <a:latin typeface="Segoe UI Historic" panose="020B0502040204020203" pitchFamily="34" charset="0"/>
                  <a:ea typeface="+mn-ea"/>
                  <a:cs typeface="+mn-cs"/>
                  <a:hlinkClick r:id="rId6"/>
                </a:rPr>
                <a:t>By Ukrainian artist – Oleksiy Say and founder of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0505"/>
                  </a:solidFill>
                  <a:effectLst/>
                  <a:highlight>
                    <a:srgbClr val="FFFFFF"/>
                  </a:highlight>
                  <a:uLnTx/>
                  <a:uFillTx/>
                  <a:latin typeface="Segoe UI Historic" panose="020B0502040204020203" pitchFamily="34" charset="0"/>
                  <a:ea typeface="+mn-ea"/>
                  <a:cs typeface="+mn-cs"/>
                  <a:hlinkClick r:id="rId6"/>
                </a:rPr>
                <a:t>Mediaproject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50505"/>
                  </a:solidFill>
                  <a:effectLst/>
                  <a:highlight>
                    <a:srgbClr val="FFFFFF"/>
                  </a:highlight>
                  <a:uLnTx/>
                  <a:uFillTx/>
                  <a:latin typeface="Segoe UI Historic" panose="020B0502040204020203" pitchFamily="34" charset="0"/>
                  <a:ea typeface="+mn-ea"/>
                  <a:cs typeface="+mn-cs"/>
                  <a:hlinkClick r:id="rId6"/>
                </a:rPr>
                <a:t> “Ukrainian Witness” – Vitaliy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0505"/>
                  </a:solidFill>
                  <a:effectLst/>
                  <a:highlight>
                    <a:srgbClr val="FFFFFF"/>
                  </a:highlight>
                  <a:uLnTx/>
                  <a:uFillTx/>
                  <a:latin typeface="Segoe UI Historic" panose="020B0502040204020203" pitchFamily="34" charset="0"/>
                  <a:ea typeface="+mn-ea"/>
                  <a:cs typeface="+mn-cs"/>
                  <a:hlinkClick r:id="rId6"/>
                </a:rPr>
                <a:t>Dejnega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FEB96-71D2-C022-1A92-F8659CE394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003" y="4605358"/>
            <a:ext cx="4376819" cy="2194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04D1E-8149-4A41-4F74-145B56C90490}"/>
              </a:ext>
            </a:extLst>
          </p:cNvPr>
          <p:cNvSpPr txBox="1"/>
          <p:nvPr/>
        </p:nvSpPr>
        <p:spPr>
          <a:xfrm>
            <a:off x="8423629" y="4623383"/>
            <a:ext cx="248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/>
                <a:hlinkClick r:id="rId8"/>
              </a:rPr>
              <a:t>Details here!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5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5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D1FEC1D-5F91-435D-B591-709D8C51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5" y="265055"/>
            <a:ext cx="6384328" cy="72554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Strategies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UA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–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EU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–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World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B31218-4EA6-4240-9252-F641997B5CA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8600" y="4724400"/>
            <a:ext cx="4354682" cy="2012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Росію не згадали: саміт Східного партнерства закликав розв&amp;#39;язати конфлікти  у регіоні - Новини Росія - 24 Кана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1725082" cy="9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На зображенні може бути: текст «Open negotiations Ukraine»">
            <a:extLst>
              <a:ext uri="{FF2B5EF4-FFF2-40B4-BE49-F238E27FC236}">
                <a16:creationId xmlns:a16="http://schemas.microsoft.com/office/drawing/2014/main" id="{78574DC6-8007-AB57-5DD5-5E8C691FF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35"/>
          <a:stretch/>
        </p:blipFill>
        <p:spPr bwMode="auto">
          <a:xfrm>
            <a:off x="10223592" y="2987749"/>
            <a:ext cx="1985554" cy="17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186" y="1288104"/>
            <a:ext cx="1985554" cy="1683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B237FC-44C5-C49F-0755-447B8514331A}"/>
              </a:ext>
            </a:extLst>
          </p:cNvPr>
          <p:cNvSpPr txBox="1"/>
          <p:nvPr/>
        </p:nvSpPr>
        <p:spPr>
          <a:xfrm>
            <a:off x="6629400" y="3581400"/>
            <a:ext cx="3768994" cy="5909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- EU Enlargement Policy for Ukraine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Roadmap to EU Membership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Sustainable Development Goals - European Commission">
            <a:extLst>
              <a:ext uri="{FF2B5EF4-FFF2-40B4-BE49-F238E27FC236}">
                <a16:creationId xmlns:a16="http://schemas.microsoft.com/office/drawing/2014/main" id="{F6B470F4-B2E1-B8DF-E2A8-9D6D10607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008" y="298208"/>
            <a:ext cx="3130792" cy="31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144885" y="1255433"/>
            <a:ext cx="9714318" cy="51453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National Priorities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of Reforms in Education and Science: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affordable and quality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pre-school education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New Ukrainian School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download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modern </a:t>
            </a: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vocational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education;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higher education and development of adult education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development of science and innovation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innovative infrastructure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Vision 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the Future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Education and Science of Ukraine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- Higher Education Strategy 2032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Ukraine Action Plan 2027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VET Strategy 2023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Adult Education Law Draft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Ukrainian Youth Strategy 2030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Safe, Healthy, Capable, Integrated Youth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Strategy in Sport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Inclusive Strategy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7"/>
              </a:rPr>
              <a:t>Ukrainian Global Innovation Vision 2030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6" name="Picture 2" descr="NBU Continues to Take EU Integration Measures as Planne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661" y="86738"/>
            <a:ext cx="2566539" cy="143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04B27B-5EC3-2720-659A-F51120C71797}"/>
              </a:ext>
            </a:extLst>
          </p:cNvPr>
          <p:cNvSpPr txBox="1"/>
          <p:nvPr/>
        </p:nvSpPr>
        <p:spPr>
          <a:xfrm>
            <a:off x="152400" y="849868"/>
            <a:ext cx="571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Platform for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Recovery Plan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Ukraine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4" descr="Office for Cooperation with NGOs - Presentation of the Union Programme  Citizens, Equality, Rights and Values (CERV) and Erasmus+ and Platforme  EPALE">
            <a:extLst>
              <a:ext uri="{FF2B5EF4-FFF2-40B4-BE49-F238E27FC236}">
                <a16:creationId xmlns:a16="http://schemas.microsoft.com/office/drawing/2014/main" id="{D1E9314F-0C64-AF2B-23B6-0DC06F32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608" y="1227290"/>
            <a:ext cx="2295884" cy="17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AE445E-32A0-91CD-CC20-86DDD944085B}"/>
              </a:ext>
            </a:extLst>
          </p:cNvPr>
          <p:cNvSpPr txBox="1"/>
          <p:nvPr/>
        </p:nvSpPr>
        <p:spPr>
          <a:xfrm>
            <a:off x="3978966" y="6461051"/>
            <a:ext cx="611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https://ehea2024tirane.al/2024-tirana-communique/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886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8DC80A-88A8-5F42-834D-08741DA71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CCC38-A41C-59BE-39F7-0055B822A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F7DEE40-9BD3-4755-20BB-A3880AA8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08" y="187854"/>
            <a:ext cx="10770647" cy="725545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Національні пріоритети для проєктів: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участі МОН України (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Strand 3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чи 2 якщо плануєте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0467E-D2FE-CFA3-CE97-99CD6E26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77" y="1104576"/>
            <a:ext cx="6096000" cy="2980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F3415B-7483-0BAB-13B1-C9060660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27" y="1135526"/>
            <a:ext cx="5870383" cy="2838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4E8CA0-7784-6222-2F6F-DC435BF80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28" y="3973778"/>
            <a:ext cx="7255565" cy="2801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CBEF5-C66E-038F-694B-0BCC70ED5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742" y="3832940"/>
            <a:ext cx="4911785" cy="2980408"/>
          </a:xfrm>
          <a:prstGeom prst="rect">
            <a:avLst/>
          </a:prstGeom>
        </p:spPr>
      </p:pic>
      <p:pic>
        <p:nvPicPr>
          <p:cNvPr id="2" name="Рисунок 14">
            <a:extLst>
              <a:ext uri="{FF2B5EF4-FFF2-40B4-BE49-F238E27FC236}">
                <a16:creationId xmlns:a16="http://schemas.microsoft.com/office/drawing/2014/main" id="{8ECAB0DD-47D6-EC36-5F27-8EEA37842742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97548" y="1"/>
            <a:ext cx="1953657" cy="1135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1293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3AB74B-014E-9D6A-77E2-3690F5D2D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6C7EC-77C6-2877-219E-0C8AD78CC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E7F6A-09DF-A948-C75C-72A936527CD9}"/>
              </a:ext>
            </a:extLst>
          </p:cNvPr>
          <p:cNvSpPr txBox="1"/>
          <p:nvPr/>
        </p:nvSpPr>
        <p:spPr>
          <a:xfrm>
            <a:off x="147482" y="1221005"/>
            <a:ext cx="28871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European Integration of Ukraine in curricula / courses / modules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Negotiation process on accession of Ukraine to European Union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European Values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European Dimension on education in history – Study of history of Ukraine and EU member states via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context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A236E-C759-7043-7A1B-ADB975778DF7}"/>
              </a:ext>
            </a:extLst>
          </p:cNvPr>
          <p:cNvSpPr txBox="1"/>
          <p:nvPr/>
        </p:nvSpPr>
        <p:spPr>
          <a:xfrm>
            <a:off x="280219" y="84513"/>
            <a:ext cx="114349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National Priorities for projects recommended by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Ministry of Education and Science of Ukraine: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6343D-399A-4989-C277-FA90A095B1B9}"/>
              </a:ext>
            </a:extLst>
          </p:cNvPr>
          <p:cNvSpPr txBox="1"/>
          <p:nvPr/>
        </p:nvSpPr>
        <p:spPr>
          <a:xfrm>
            <a:off x="3628102" y="1246243"/>
            <a:ext cx="332330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Education of translators/interpreters for accession to European Union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interpretation and translation from/to official languages of European Union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European Master's in Translation (EMT)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7FBC8-CD1C-33EE-46EB-94E348852E4E}"/>
              </a:ext>
            </a:extLst>
          </p:cNvPr>
          <p:cNvSpPr txBox="1"/>
          <p:nvPr/>
        </p:nvSpPr>
        <p:spPr>
          <a:xfrm>
            <a:off x="7177548" y="1374063"/>
            <a:ext cx="486697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Higher Education for the post-war recovery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2943F2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prosthesis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-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orthotics,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rehabilitation and psychology, demining and ecological recovery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cooperation with business (construction and architecture, agriculture, biotechnologies)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involvement of high quality human resources (joint PhD programmes, industrial doctorates,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job shadow /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traineeships at enterprises)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HEIs in post-war recovery of regions and communities (SDG, green and digital transitions)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023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71B9C-88E6-E652-54A0-76F86B3D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648ECF-9CA4-E295-F9A7-D6A0ACBE9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60C3E-361D-B9DF-D64E-B7A36C9E7BB0}"/>
              </a:ext>
            </a:extLst>
          </p:cNvPr>
          <p:cNvSpPr txBox="1"/>
          <p:nvPr/>
        </p:nvSpPr>
        <p:spPr>
          <a:xfrm>
            <a:off x="147483" y="1221005"/>
            <a:ext cx="28513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Inclusive and innovative Higher Education area for the 3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rd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mission of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strengthening of social dimension of Higher Education in EHEA (Rome Communique 2020, Tirana Communique 2024)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Higher Education Institution as a driver of recovery of region and return of Ukrainians from abroad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C926D-0F82-D84E-6BB0-D7D3CF07A038}"/>
              </a:ext>
            </a:extLst>
          </p:cNvPr>
          <p:cNvSpPr txBox="1"/>
          <p:nvPr/>
        </p:nvSpPr>
        <p:spPr>
          <a:xfrm>
            <a:off x="280219" y="84513"/>
            <a:ext cx="114349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National Priorities for projects recommended by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Ministry of Education and Science of Ukraine: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586E3-E65B-19A4-7F2D-E12343D033D8}"/>
              </a:ext>
            </a:extLst>
          </p:cNvPr>
          <p:cNvSpPr txBox="1"/>
          <p:nvPr/>
        </p:nvSpPr>
        <p:spPr>
          <a:xfrm>
            <a:off x="3318385" y="1313337"/>
            <a:ext cx="285135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Individualisation of Learning Paths in Higher Education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models of manage of processes for individual learning path and flexible periods of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interdisciplinary Bachelor programmes, Dual Bachelor and Master programmes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national / internal and international mobility of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1BA53-32D9-3D2C-7BBC-1E9698A2B548}"/>
              </a:ext>
            </a:extLst>
          </p:cNvPr>
          <p:cNvSpPr txBox="1"/>
          <p:nvPr/>
        </p:nvSpPr>
        <p:spPr>
          <a:xfrm>
            <a:off x="6376219" y="1246243"/>
            <a:ext cx="21041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English as a lingua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Franca of higher education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2943F2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English language as means for communication, teaching, learning,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Study Programmes developed in English language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C762D-7881-5ABD-CDA9-836687A8EC00}"/>
              </a:ext>
            </a:extLst>
          </p:cNvPr>
          <p:cNvSpPr txBox="1"/>
          <p:nvPr/>
        </p:nvSpPr>
        <p:spPr>
          <a:xfrm>
            <a:off x="8627805" y="1313337"/>
            <a:ext cx="34167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Р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edagogical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(Teachers) Education Reform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2943F2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modernisation of approaches to the education and professional development of teachers under uncertainty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development of approaches to support for sustainability of human resources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teacher retainment) for learning and teaching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diversification of ways for access to teacher’s profession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57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51327-221E-E110-710A-D333AE2AD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D82E43-891D-7604-BFD1-D7B865ABD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C6AE2-2863-152C-6881-2C120BC06255}"/>
              </a:ext>
            </a:extLst>
          </p:cNvPr>
          <p:cNvSpPr txBox="1"/>
          <p:nvPr/>
        </p:nvSpPr>
        <p:spPr>
          <a:xfrm>
            <a:off x="280219" y="84513"/>
            <a:ext cx="114349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National Priorities for projects recommended by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Ministry of Education and Science of Ukraine: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0BFEF-3B07-4801-559B-21BEC669D4AB}"/>
              </a:ext>
            </a:extLst>
          </p:cNvPr>
          <p:cNvSpPr txBox="1"/>
          <p:nvPr/>
        </p:nvSpPr>
        <p:spPr>
          <a:xfrm>
            <a:off x="1479754" y="1462554"/>
            <a:ext cx="998465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Open Science in Higher Education Institutions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2943F2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study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programmes and trainings on the Open Science principles and science data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data stewards at the Higher Education Institutions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implementation of the Open Science principles and good management of scientific data (FAIR principles – Findable, Accessible, Interoperable, Retrievable)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thematic (sectoral) science data repository, intersectoral exchange of scientific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943F2"/>
                </a:solidFill>
                <a:effectLst/>
                <a:uLnTx/>
                <a:uFillTx/>
                <a:latin typeface="NotoSansSymbols"/>
                <a:ea typeface="+mn-ea"/>
                <a:cs typeface="+mn-cs"/>
              </a:rPr>
              <a:t>✔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exchange of experience of best practices in the Open Science sphere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Неофіційний переклад від НЕО в Україні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Першоджерело: презентація МОН України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Офіційний лист з пріоритетами та процедурою попереднього відбору проєктів де плануєте залучати МОН України надійде згодом до ЗВО України 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823" y="0"/>
            <a:ext cx="9131149" cy="62342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50" y="0"/>
            <a:ext cx="3076974" cy="32208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21"/>
          <a:stretch/>
        </p:blipFill>
        <p:spPr>
          <a:xfrm>
            <a:off x="15850" y="3284639"/>
            <a:ext cx="3092311" cy="2873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11590-5E9E-EF7A-A346-32CDFA572BA3}"/>
              </a:ext>
            </a:extLst>
          </p:cNvPr>
          <p:cNvSpPr txBox="1"/>
          <p:nvPr/>
        </p:nvSpPr>
        <p:spPr>
          <a:xfrm>
            <a:off x="4441371" y="6322382"/>
            <a:ext cx="479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Universities Strategy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4C873-067F-256D-E16D-EFF8937953B1}"/>
              </a:ext>
            </a:extLst>
          </p:cNvPr>
          <p:cNvSpPr txBox="1"/>
          <p:nvPr/>
        </p:nvSpPr>
        <p:spPr>
          <a:xfrm>
            <a:off x="10478276" y="3849880"/>
            <a:ext cx="17017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2060"/>
                </a:solidFill>
                <a:latin typeface="Calibri" panose="020F0502020204030204"/>
              </a:rPr>
              <a:t>40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Ukrainian universities has joined </a:t>
            </a:r>
            <a:r>
              <a:rPr lang="en-GB" b="1" dirty="0">
                <a:solidFill>
                  <a:srgbClr val="002060"/>
                </a:solidFill>
                <a:latin typeface="Calibri" panose="020F0502020204030204"/>
              </a:rPr>
              <a:t>25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European Universities Alliances to work together on 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122B3-9425-77F9-150D-B7AEC15F4BAC}"/>
              </a:ext>
            </a:extLst>
          </p:cNvPr>
          <p:cNvSpPr txBox="1"/>
          <p:nvPr/>
        </p:nvSpPr>
        <p:spPr>
          <a:xfrm>
            <a:off x="3451181" y="3534857"/>
            <a:ext cx="9131149" cy="31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GB" sz="14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erasmusplus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.</a:t>
            </a: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org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.</a:t>
            </a:r>
            <a:r>
              <a:rPr lang="en-GB" sz="14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ua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en-GB" sz="14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en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news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en-GB" sz="14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enea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-</a:t>
            </a: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ministerial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-</a:t>
            </a: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conference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-2024-29-05-2024-</a:t>
            </a:r>
            <a:r>
              <a:rPr lang="en-GB" sz="14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tirana</a:t>
            </a:r>
            <a:r>
              <a:rPr lang="uk-UA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2EC29-CB9B-F088-E602-9ACB257EF158}"/>
              </a:ext>
            </a:extLst>
          </p:cNvPr>
          <p:cNvSpPr txBox="1"/>
          <p:nvPr/>
        </p:nvSpPr>
        <p:spPr>
          <a:xfrm>
            <a:off x="7428045" y="166286"/>
            <a:ext cx="479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2060"/>
                </a:solidFill>
                <a:latin typeface="Calibri" panose="020F0502020204030204"/>
              </a:rPr>
              <a:t>Tirana Communique and other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Documents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94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709" y="11269"/>
            <a:ext cx="11297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International cooperation during martial law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April 2022 – December 2024: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                                       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increased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internationalisation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511" y="1264294"/>
            <a:ext cx="6026490" cy="49965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survival mode to transformation approach: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alt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ndividual</a:t>
            </a: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support: scholarships, study/traineeship, teaching, training, research (bilateral agreements)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 to respond challenges of martial law: Erasmus+, Horizon Europe, other EU’s initiative, </a:t>
            </a:r>
            <a:r>
              <a:rPr kumimoji="0" lang="en-US" alt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OeaD</a:t>
            </a: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DAAD, French Institute, SI, GIZ, EAIE, EUA, EUF, IAU, British Council, Twinning, World Bank, USAID etc.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alt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tructural</a:t>
            </a: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institutional support (HRD, capacities, equipment purchase for relocated HEIs etc.)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 </a:t>
            </a: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million for digital ecosystem in higher education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new calls for youth and sport capacity building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HEIs joined European Universities Alliances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altLang="en-US" sz="1950" dirty="0">
                <a:solidFill>
                  <a:srgbClr val="002060"/>
                </a:solidFill>
                <a:latin typeface="Calibri" panose="020F0502020204030204"/>
              </a:rPr>
              <a:t>47</a:t>
            </a: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projects for capacity building in higher education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 projects for European Studies</a:t>
            </a:r>
            <a:r>
              <a:rPr kumimoji="0" lang="uk-UA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Jean </a:t>
            </a:r>
            <a:r>
              <a:rPr lang="en-GB" altLang="en-US" sz="1950">
                <a:solidFill>
                  <a:srgbClr val="002060"/>
                </a:solidFill>
                <a:latin typeface="Calibri" panose="020F0502020204030204"/>
              </a:rPr>
              <a:t>M</a:t>
            </a:r>
            <a:r>
              <a:rPr kumimoji="0" lang="en-GB" altLang="en-US" sz="195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onnet</a:t>
            </a:r>
            <a:endParaRPr kumimoji="0" lang="en-US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other projects in education, youth and sport</a:t>
            </a:r>
          </a:p>
          <a:p>
            <a:pPr marL="324000" marR="0" lvl="1" indent="-32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relocated </a:t>
            </a:r>
            <a:r>
              <a:rPr kumimoji="0" lang="en-US" alt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russian</a:t>
            </a:r>
            <a:r>
              <a:rPr kumimoji="0" lang="en-US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budget to Ukraine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394F4-4112-B9A8-0675-2BB45E53AF21}"/>
              </a:ext>
            </a:extLst>
          </p:cNvPr>
          <p:cNvSpPr txBox="1"/>
          <p:nvPr/>
        </p:nvSpPr>
        <p:spPr>
          <a:xfrm>
            <a:off x="6165511" y="5170937"/>
            <a:ext cx="578141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opportunities opened: about 40 calls for proposals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projects funded: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education, youth and sport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access to networks, resources and platforms: eTwinning, EPALE, EQF, Eurydice, Euroguidance, Europass etc.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Міжнародні фінансові організації та країни-донори – Інвестиції в Херсонщину">
            <a:extLst>
              <a:ext uri="{FF2B5EF4-FFF2-40B4-BE49-F238E27FC236}">
                <a16:creationId xmlns:a16="http://schemas.microsoft.com/office/drawing/2014/main" id="{81BCA1ED-EC3B-F082-CF86-86FA4C1F2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7883" y="38160"/>
            <a:ext cx="1233647" cy="15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3E35C-D5A2-5D19-8A68-894B4EBC3C7D}"/>
              </a:ext>
            </a:extLst>
          </p:cNvPr>
          <p:cNvSpPr txBox="1"/>
          <p:nvPr/>
        </p:nvSpPr>
        <p:spPr>
          <a:xfrm>
            <a:off x="6196383" y="1292329"/>
            <a:ext cx="592610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ERASMUS+ 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SOLIDARITY WITH UKRAINE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E305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200 million euros for Ukrainian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E305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students and staff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051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E305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€4.43 billion f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projects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supporting Ukraine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E305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Over 3,000 Ukrainian teachers with access to eTwinning educational resources; 1,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ooks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 for Ukrainian school pupils were published; school buses provided.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E305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A33D2-E66C-FC18-F5C1-633ED296E65C}"/>
              </a:ext>
            </a:extLst>
          </p:cNvPr>
          <p:cNvSpPr txBox="1"/>
          <p:nvPr/>
        </p:nvSpPr>
        <p:spPr>
          <a:xfrm>
            <a:off x="4049486" y="6463599"/>
            <a:ext cx="4738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FF"/>
                </a:highlight>
                <a:uLnTx/>
                <a:uFillTx/>
                <a:latin typeface="Ubuntu" panose="020B0504030602030204" pitchFamily="34" charset="0"/>
                <a:ea typeface="+mn-ea"/>
                <a:cs typeface="+mn-cs"/>
                <a:hlinkClick r:id="rId9"/>
              </a:rPr>
              <a:t>€10 billion from the 2022 REACT-EU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051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496AB5-F4E2-1ADF-9B91-29CA8727F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8329" y="2930988"/>
            <a:ext cx="4005944" cy="23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iver Varhelyi on X: &quot;Done! Today our proposed #UkraineFacility Regulation  agreed by @Europarl_EN &amp; @EUCouncil enters into force. €50 billion Facility  will provide crucial support to 🇺🇦's recovery &amp; reconstruction, &amp; reforms">
            <a:extLst>
              <a:ext uri="{FF2B5EF4-FFF2-40B4-BE49-F238E27FC236}">
                <a16:creationId xmlns:a16="http://schemas.microsoft.com/office/drawing/2014/main" id="{D7DF8D5E-6FD5-EFDE-9E41-9E567067E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75892" y="3119588"/>
            <a:ext cx="1949411" cy="18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7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3FE390C-CCF9-4C18-A1C9-24E9F98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44" y="186478"/>
            <a:ext cx="9396968" cy="7255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Ukraine in Erasmus+ 2021-2024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CE5BC-C1CD-41DC-939C-49FF02A8F6D0}"/>
              </a:ext>
            </a:extLst>
          </p:cNvPr>
          <p:cNvSpPr txBox="1"/>
          <p:nvPr/>
        </p:nvSpPr>
        <p:spPr>
          <a:xfrm>
            <a:off x="212020" y="1350526"/>
            <a:ext cx="11507229" cy="4817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8,173 international mobilities for Ukrainians’ Universities staff &amp; students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205 universities from Ukraine are on Erasmus+ mobility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1026 projects for leaning mobilities for young people (13-30 years old), youth workers and active citizenship exchanges;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 Virtual Exchanges projects in higher education and youth, 1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HEIs, 6 NGOs;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13 Erasmus Mundus Joint Master Programmes design and implementation projects at 11 HEIs;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138 Master Degree students scholarships provided to Ukrainians;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Cooperation Partnerships projects in education, training, youth and sport with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education institutions in partnerships;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projects of Alliances for Innovations with Ukrainian industries and HEIs as partners;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A11C0934-FB99-FCB5-1894-D037AA0791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958" y="227372"/>
            <a:ext cx="2419927" cy="87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27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CE5BC-C1CD-41DC-939C-49FF02A8F6D0}"/>
              </a:ext>
            </a:extLst>
          </p:cNvPr>
          <p:cNvSpPr txBox="1"/>
          <p:nvPr/>
        </p:nvSpPr>
        <p:spPr>
          <a:xfrm>
            <a:off x="156034" y="1247888"/>
            <a:ext cx="11914045" cy="5409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47 projects on Capacity Building in Higher Education at 103 education institutions;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 projects on Capacity Building in VET;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 projects on capacity building projects in sport;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 projects for capacity building in youth;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256 Jean Monnet (European Studies) projects with 72 HEIs;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Creation of Digital University in Ukraine (EUR 5M);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HEIs, 2 organisations joined 32 European Universities Alliances and working together on the challenges in higher education in Europe;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1480 education institutions received access to European School Education Platform functioning under Erasmus + Programme;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21 eTwinning-projects awarded with National Quality Label, 17 – with European Quality Label;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 schools received eTwinning School Label;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courses and resources at European School Education Platform, EPALE etc.;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13 Higher Education reform experts  supported by Erasmus + Programme work side by side with the Ministry colleagues on higher education reforms.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                                            Ukrainian projects: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https://erasmusplus.org.ua/en/project-database/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6F54F9-5B90-B86A-CED7-14CEA08D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44" y="186478"/>
            <a:ext cx="9396968" cy="7255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Ukraine in Erasmus+ 2021-2024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24091632-3AD9-B765-8C5D-4F4E017744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96" y="1884754"/>
            <a:ext cx="2419927" cy="87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693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7248" y="6228882"/>
            <a:ext cx="6632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 with Ukraine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download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A80E4F-579E-788F-943D-A2F5026B5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60478"/>
              </p:ext>
            </p:extLst>
          </p:nvPr>
        </p:nvGraphicFramePr>
        <p:xfrm>
          <a:off x="93307" y="144462"/>
          <a:ext cx="12036490" cy="6189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1044">
                  <a:extLst>
                    <a:ext uri="{9D8B030D-6E8A-4147-A177-3AD203B41FA5}">
                      <a16:colId xmlns:a16="http://schemas.microsoft.com/office/drawing/2014/main" val="3120637638"/>
                    </a:ext>
                  </a:extLst>
                </a:gridCol>
                <a:gridCol w="1476722">
                  <a:extLst>
                    <a:ext uri="{9D8B030D-6E8A-4147-A177-3AD203B41FA5}">
                      <a16:colId xmlns:a16="http://schemas.microsoft.com/office/drawing/2014/main" val="3436849089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3699471542"/>
                    </a:ext>
                  </a:extLst>
                </a:gridCol>
                <a:gridCol w="1218613">
                  <a:extLst>
                    <a:ext uri="{9D8B030D-6E8A-4147-A177-3AD203B41FA5}">
                      <a16:colId xmlns:a16="http://schemas.microsoft.com/office/drawing/2014/main" val="3852667307"/>
                    </a:ext>
                  </a:extLst>
                </a:gridCol>
                <a:gridCol w="1150468">
                  <a:extLst>
                    <a:ext uri="{9D8B030D-6E8A-4147-A177-3AD203B41FA5}">
                      <a16:colId xmlns:a16="http://schemas.microsoft.com/office/drawing/2014/main" val="1504724757"/>
                    </a:ext>
                  </a:extLst>
                </a:gridCol>
                <a:gridCol w="1150468">
                  <a:extLst>
                    <a:ext uri="{9D8B030D-6E8A-4147-A177-3AD203B41FA5}">
                      <a16:colId xmlns:a16="http://schemas.microsoft.com/office/drawing/2014/main" val="1250538272"/>
                    </a:ext>
                  </a:extLst>
                </a:gridCol>
              </a:tblGrid>
              <a:tr h="23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Projects by ACTIONS - 2021, 2022, 2023, 2024 (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results platform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Funded year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Funded year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Funded year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Funded year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 years</a:t>
                      </a:r>
                    </a:p>
                  </a:txBody>
                  <a:tcPr marL="42345" marR="4234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386657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Calls for Proposals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93127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KA1 Learning mobility for Youth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1026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154094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KA152. Youth Exchanges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568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55866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KA123. Youth Workers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84369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KA154. Youth Participation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95546"/>
                  </a:ext>
                </a:extLst>
              </a:tr>
              <a:tr h="122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KA1 International (Credit) Mobility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4248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3925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8173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574034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 1 Virtual Exchanges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3 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59646"/>
                  </a:ext>
                </a:extLst>
              </a:tr>
              <a:tr h="184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KA2: Cooperation Projects in Education and Youth (CPs):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80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en-GB" sz="1400" b="1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88713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KA220-YOU. Cooperation Projects in Youth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53519"/>
                  </a:ext>
                </a:extLst>
              </a:tr>
              <a:tr h="241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KA220-SCH. Cooperation Projects in School Education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362661"/>
                  </a:ext>
                </a:extLst>
              </a:tr>
              <a:tr h="241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KA220-VET. Cooperation Projects in VET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12681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KA220-HED. Cooperation Projects in Higher Education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48405"/>
                  </a:ext>
                </a:extLst>
              </a:tr>
              <a:tr h="241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KA220-ADU. Cooperation Projects in Adult Education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41983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Cooperation Projects in Sport: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94742"/>
                  </a:ext>
                </a:extLst>
              </a:tr>
              <a:tr h="1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KA2 Alliances for Innovations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 7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539817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KA2 Centres of Vocational Excellence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 1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 1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12749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KA2 European Universities Alliances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59664"/>
                  </a:ext>
                </a:extLst>
              </a:tr>
              <a:tr h="281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KA231. Erasmus Mundus Joint Master Projects (full/associated partners)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04699"/>
                  </a:ext>
                </a:extLst>
              </a:tr>
              <a:tr h="242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KA231. Erasmus Mundus Design Measures (</a:t>
                      </a:r>
                      <a:r>
                        <a:rPr lang="en-GB" sz="1400" dirty="0" err="1">
                          <a:solidFill>
                            <a:srgbClr val="002060"/>
                          </a:solidFill>
                          <a:effectLst/>
                        </a:rPr>
                        <a:t>grantholders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/partners)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25193"/>
                  </a:ext>
                </a:extLst>
              </a:tr>
              <a:tr h="290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KA231. Erasmus Mundus Joint Master Scholarships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64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140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23617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KA211. Capacity Building in Higher Education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73394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KA233. Capacity Building in VET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 1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89019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KA2. Capacity Building for Sport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 5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78067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KA2. Capacity Building for Youth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96078"/>
                  </a:ext>
                </a:extLst>
              </a:tr>
              <a:tr h="1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Jean Monnet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93</a:t>
                      </a:r>
                      <a:endParaRPr lang="en-GB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5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86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C122AA9-9ADE-4E29-2C5A-B2BF13B20493}"/>
              </a:ext>
            </a:extLst>
          </p:cNvPr>
          <p:cNvSpPr txBox="1"/>
          <p:nvPr/>
        </p:nvSpPr>
        <p:spPr>
          <a:xfrm>
            <a:off x="3971116" y="6344091"/>
            <a:ext cx="9949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Sourse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State Statistics Service of Ukraine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HERE team Library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5CACA-73EA-017B-9C27-47DFC67810E0}"/>
              </a:ext>
            </a:extLst>
          </p:cNvPr>
          <p:cNvSpPr txBox="1">
            <a:spLocks/>
          </p:cNvSpPr>
          <p:nvPr/>
        </p:nvSpPr>
        <p:spPr>
          <a:xfrm>
            <a:off x="238871" y="245858"/>
            <a:ext cx="9175717" cy="72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Resilient Education Institutions of Ukraine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during martial law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A15F9-10C2-CEF3-CD50-3DB53F875642}"/>
              </a:ext>
            </a:extLst>
          </p:cNvPr>
          <p:cNvSpPr txBox="1"/>
          <p:nvPr/>
        </p:nvSpPr>
        <p:spPr>
          <a:xfrm>
            <a:off x="8579970" y="2255321"/>
            <a:ext cx="3346838" cy="15388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978 VET institutions 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575 207 students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71 177 pedagogical staff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195 foreign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E9163-6972-4054-1A80-AC1E54F07652}"/>
              </a:ext>
            </a:extLst>
          </p:cNvPr>
          <p:cNvSpPr txBox="1"/>
          <p:nvPr/>
        </p:nvSpPr>
        <p:spPr>
          <a:xfrm>
            <a:off x="6397692" y="4335277"/>
            <a:ext cx="5599309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12 701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(12 976  in 2022)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 Schools: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3 906 174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(4 041 976 – 2022)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pupils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390 089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(401 836 - 2022)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staff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people (14-35 years old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10.6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E2418-011F-8752-070D-382D408360C0}"/>
              </a:ext>
            </a:extLst>
          </p:cNvPr>
          <p:cNvSpPr txBox="1"/>
          <p:nvPr/>
        </p:nvSpPr>
        <p:spPr>
          <a:xfrm>
            <a:off x="74386" y="4274621"/>
            <a:ext cx="5719924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Academy of Sciences of Ukraine: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 research institutes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29 870 staff, incl. 15 530 researchers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260 cooperation agreements with HEIs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Sectoral National Academies of Science</a:t>
            </a: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Law, Medicine, Agrarian, Education, Arts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F0B1BE-11B5-D624-90E7-F7DD4F73569E}"/>
              </a:ext>
            </a:extLst>
          </p:cNvPr>
          <p:cNvGraphicFramePr>
            <a:graphicFrameLocks noGrp="1"/>
          </p:cNvGraphicFramePr>
          <p:nvPr/>
        </p:nvGraphicFramePr>
        <p:xfrm>
          <a:off x="0" y="1089630"/>
          <a:ext cx="8453538" cy="3057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253">
                  <a:extLst>
                    <a:ext uri="{9D8B030D-6E8A-4147-A177-3AD203B41FA5}">
                      <a16:colId xmlns:a16="http://schemas.microsoft.com/office/drawing/2014/main" val="2387894986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09708089"/>
                    </a:ext>
                  </a:extLst>
                </a:gridCol>
                <a:gridCol w="2298437">
                  <a:extLst>
                    <a:ext uri="{9D8B030D-6E8A-4147-A177-3AD203B41FA5}">
                      <a16:colId xmlns:a16="http://schemas.microsoft.com/office/drawing/2014/main" val="3435713020"/>
                    </a:ext>
                  </a:extLst>
                </a:gridCol>
                <a:gridCol w="879349">
                  <a:extLst>
                    <a:ext uri="{9D8B030D-6E8A-4147-A177-3AD203B41FA5}">
                      <a16:colId xmlns:a16="http://schemas.microsoft.com/office/drawing/2014/main" val="1849765308"/>
                    </a:ext>
                  </a:extLst>
                </a:gridCol>
                <a:gridCol w="1375556">
                  <a:extLst>
                    <a:ext uri="{9D8B030D-6E8A-4147-A177-3AD203B41FA5}">
                      <a16:colId xmlns:a16="http://schemas.microsoft.com/office/drawing/2014/main" val="564238531"/>
                    </a:ext>
                  </a:extLst>
                </a:gridCol>
              </a:tblGrid>
              <a:tr h="237568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Types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Higher Education Institutions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(Universities, Academies, Institutes)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Academic staff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20147"/>
                  </a:ext>
                </a:extLst>
              </a:tr>
              <a:tr h="452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2060"/>
                          </a:solidFill>
                          <a:effectLst/>
                        </a:rPr>
                        <a:t>2022/2023</a:t>
                      </a:r>
                      <a:endParaRPr lang="en-GB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2023/2024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2060"/>
                          </a:solidFill>
                          <a:effectLst/>
                        </a:rPr>
                        <a:t>2022/2023</a:t>
                      </a:r>
                      <a:endParaRPr lang="en-GB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2023/2024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68763"/>
                  </a:ext>
                </a:extLst>
              </a:tr>
              <a:tr h="452609">
                <a:tc>
                  <a:txBody>
                    <a:bodyPr/>
                    <a:lstStyle/>
                    <a:p>
                      <a:pPr marL="90170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Total HEIs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347 (1,053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effectLst/>
                        </a:rPr>
                        <a:t>mln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 students)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314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(1,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149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effectLst/>
                        </a:rPr>
                        <a:t>mln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 students)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120 514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300"/>
                        </a:spcBef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115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857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21127"/>
                  </a:ext>
                </a:extLst>
              </a:tr>
              <a:tr h="452609">
                <a:tc>
                  <a:txBody>
                    <a:bodyPr/>
                    <a:lstStyle/>
                    <a:p>
                      <a:pPr marL="90170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Public HEIs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246 (1,018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effectLst/>
                        </a:rPr>
                        <a:t>mln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 students)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217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(1,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114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effectLst/>
                        </a:rPr>
                        <a:t>mln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 students)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50869"/>
                  </a:ext>
                </a:extLst>
              </a:tr>
              <a:tr h="414700">
                <a:tc>
                  <a:txBody>
                    <a:bodyPr/>
                    <a:lstStyle/>
                    <a:p>
                      <a:pPr marL="90170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Private HEIs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101 (0,035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effectLst/>
                        </a:rPr>
                        <a:t>mln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97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,0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effectLst/>
                        </a:rPr>
                        <a:t>mln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 students)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82427"/>
                  </a:ext>
                </a:extLst>
              </a:tr>
              <a:tr h="452609">
                <a:tc>
                  <a:txBody>
                    <a:bodyPr/>
                    <a:lstStyle/>
                    <a:p>
                      <a:pPr marL="90170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International students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49 999 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328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89412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marL="90170">
                        <a:spcBef>
                          <a:spcPts val="300"/>
                        </a:spcBef>
                      </a:pP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relocated HEIs due to martial law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047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47AB30-730A-2195-99F3-75656D275B7F}"/>
              </a:ext>
            </a:extLst>
          </p:cNvPr>
          <p:cNvSpPr txBox="1"/>
          <p:nvPr/>
        </p:nvSpPr>
        <p:spPr>
          <a:xfrm>
            <a:off x="5424193" y="3656128"/>
            <a:ext cx="510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Education Institutions of Ukraine: 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https://enic.in.ua/index.php/en/uipeng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4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" y="6849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643" y="0"/>
            <a:ext cx="6680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we are – Erasmus Generation: in Ukraine 2014 – 2024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3396" y="1321703"/>
            <a:ext cx="4625284" cy="4000101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Over 6000 projects funded in education, youth and sports for staff, students, youth, long-term partnerships, capacity and infrastructure development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Over 30 000 international mobilities in higher education of students and staff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Over 34 000 youth learning mobilities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Long term cooperation with EU and among Ukrainian Universities (250 HEIs): experts pool,</a:t>
            </a: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new (joint) curricula, innovations, cooperation with business</a:t>
            </a:r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Erasmus students networks in Ukraine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+ Erasmus families and kids 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324744" y="1321703"/>
            <a:ext cx="4780170" cy="4952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Over 30 calls are open as partner NON associated to Erasmus+ under different actions</a:t>
            </a:r>
            <a:r>
              <a:rPr lang="en-US" sz="18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International mobility for HEIs and VET (physical/blended)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Learning mobility for youth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Virtual Exchanges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Erasmus Mundus Joint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Programmes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Capacity Building in Higher Education, VET, youth, sport (staff/content/infrastructure)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Jean Monnet (teaching/research/platforms)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Cooperation Partnerships for Innovations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European Universities and other Alliances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Open resources and networks: European School Education Platform, eTwinning, EPALE etc.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84063" y="90204"/>
            <a:ext cx="5267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#ErasmusPlus opportunities: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Ukraine 2021-2027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786" y="5321804"/>
            <a:ext cx="7110341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invite you to collaborate actively with Ukrainian universities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/>
              </a:rPr>
              <a:t>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/>
              </a:rPr>
              <a:t>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Erasmus+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opportunities!!!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7D9F15-03C2-4DA0-BA08-FDA448D83E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408" y="578468"/>
            <a:ext cx="2419927" cy="87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348EB312-5AC0-C679-C082-06F764553319}"/>
              </a:ext>
            </a:extLst>
          </p:cNvPr>
          <p:cNvSpPr/>
          <p:nvPr/>
        </p:nvSpPr>
        <p:spPr>
          <a:xfrm>
            <a:off x="4481298" y="6274175"/>
            <a:ext cx="554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https://erasmusplus.org.ua/en/project-database/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5B663322-8BEC-5643-B592-FABDD1827B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361" y="2299285"/>
            <a:ext cx="2166832" cy="19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23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4F977B5-01E1-45ED-9262-11DC3FDE85F7}"/>
              </a:ext>
            </a:extLst>
          </p:cNvPr>
          <p:cNvSpPr txBox="1">
            <a:spLocks/>
          </p:cNvSpPr>
          <p:nvPr/>
        </p:nvSpPr>
        <p:spPr>
          <a:xfrm>
            <a:off x="291773" y="-704215"/>
            <a:ext cx="7963953" cy="3229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4935" y="324891"/>
            <a:ext cx="4144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Ukraine and people in Ukraine defend all world!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3408" y="6211669"/>
            <a:ext cx="6242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Ukraine needs more anti missile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defence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systems and weapons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protect civilians – please help!!!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2116" y="1454802"/>
            <a:ext cx="5158681" cy="44704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information for those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 are interested to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Ukraine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https://war.ukraine.ua/support-ukraine/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SpivDiia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     https://spivdiia.org.ua/en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education and science reconstruction and restoration: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https://mon.gov.ua/eng/united24-zbir-koshtiv-na-vidbudovu-sferi-osviti-ta-nauki-ukrayini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https://u24.gov.ua/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8" y="149087"/>
            <a:ext cx="6208971" cy="5981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56563">
            <a:off x="3551106" y="1717795"/>
            <a:ext cx="3309023" cy="2359114"/>
          </a:xfrm>
          <a:prstGeom prst="rect">
            <a:avLst/>
          </a:prstGeom>
          <a:blipFill dpi="0" rotWithShape="0">
            <a:blip r:embed="rId10">
              <a:alphaModFix amt="1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4402" y="2142309"/>
            <a:ext cx="1655150" cy="2431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991" y="5171201"/>
            <a:ext cx="2137561" cy="11222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85707" y="5802032"/>
            <a:ext cx="324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https://supportukrainenow.org/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329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975BDDD-A696-4C61-AE3E-3F0A0A75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07" y="1520833"/>
            <a:ext cx="7345775" cy="139914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are welcome to contact for help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National Erasmus+ Office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Higher Education Reform Experts – team</a:t>
            </a:r>
            <a:endParaRPr lang="uk-UA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Місце для вмісту 2">
            <a:extLst>
              <a:ext uri="{FF2B5EF4-FFF2-40B4-BE49-F238E27FC236}">
                <a16:creationId xmlns:a16="http://schemas.microsoft.com/office/drawing/2014/main" id="{9CB2BC04-0C7E-42DF-B466-FD1FB633F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8" y="2633032"/>
            <a:ext cx="7438138" cy="311232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200" b="1" u="sng" dirty="0">
                <a:solidFill>
                  <a:srgbClr val="002060"/>
                </a:solidFill>
                <a:cs typeface="Arial" panose="020B0604020202020204" pitchFamily="34" charset="0"/>
              </a:rPr>
              <a:t>Contacts in Ukraine</a:t>
            </a:r>
            <a:r>
              <a:rPr lang="uk-UA" sz="2200" b="1" u="sng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Website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erasmusplus.org.ua</a:t>
            </a:r>
            <a:r>
              <a:rPr lang="uk-UA" sz="20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office@erasmusplus.org.ua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Facebook: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NEOinUkraine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Skype: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erasmusplus_ua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002060"/>
                </a:solidFill>
                <a:cs typeface="Arial" panose="020B0604020202020204" pitchFamily="34" charset="0"/>
              </a:rPr>
              <a:t>Tel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.: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+38 099 332 26 45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Viber, WhatsApp, Telegram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Viber/WhatsApp: +380505966045 – 24/7 (Svitlana Shytikova)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Tel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+38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095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cs typeface="Arial" panose="020B0604020202020204" pitchFamily="34" charset="0"/>
              </a:rPr>
              <a:t>332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6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cs typeface="Arial" panose="020B0604020202020204" pitchFamily="34" charset="0"/>
              </a:rPr>
              <a:t>45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Viber, WhatsApp, Telegram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9880" y="556095"/>
            <a:ext cx="2064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StandWithUkraine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https://media.globalcitizen.org/thumbnails/4b/40/4b40d020-6fc9-45a4-b270-6c975a74b376/stand-up-for-ukraine-explainer.jpg__1600x900_q85_crop_subsampling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-17418"/>
            <a:ext cx="5689600" cy="486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52414" y="3618154"/>
            <a:ext cx="4238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Official HELP Ukraine: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https://war.ukraine.ua/support-ukraine/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5953" y="4440809"/>
            <a:ext cx="2228542" cy="1676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4" descr="logoili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09" y="5041722"/>
            <a:ext cx="1238394" cy="7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GDLNlogo_72x1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946" y="4802238"/>
            <a:ext cx="685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7D9F15-03C2-4DA0-BA08-FDA448D83E2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376" y="4962665"/>
            <a:ext cx="2419927" cy="87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40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629" y="47295"/>
            <a:ext cx="10105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From Tempus to Erasmus+: Trust(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th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)!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Experts pool, q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uality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assurance system!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9558" y="1220825"/>
            <a:ext cx="11672442" cy="532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5025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52EB9-B684-1980-D39D-3A421FAF2C5F}"/>
              </a:ext>
            </a:extLst>
          </p:cNvPr>
          <p:cNvSpPr txBox="1"/>
          <p:nvPr/>
        </p:nvSpPr>
        <p:spPr>
          <a:xfrm>
            <a:off x="158526" y="1372858"/>
            <a:ext cx="115139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1994-2024: 30 years of successful long-term cooperation!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Building trust: EU to UA HEIs, among Ukrainian HEIs and long-term partnerships: mobility &amp; cooperation projects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International Experts Pool EU&amp;UA for Human Capacity to implement reforms via study visits, TOT, projects activities, staff weeks, workshops, trainings, research, conferences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EU expertise: peer learning and mutual understanding of HE system and legislation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MoESU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MoDTU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HEIs, VETIs, NQAA, NQA, ENIC/NARIC – Ukraine capacity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HERE’s open resources and events on Bologna Process and EHEA Tools implementation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Convergence with EU: modernised curricula, 3 cycles, PhD schools, ECTS, competence-based approach, learning outcomes, QA, NQF, European Studies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BBCD5-20FE-09D0-25A3-7E047AEFD058}"/>
              </a:ext>
            </a:extLst>
          </p:cNvPr>
          <p:cNvSpPr txBox="1"/>
          <p:nvPr/>
        </p:nvSpPr>
        <p:spPr>
          <a:xfrm>
            <a:off x="3953848" y="6334951"/>
            <a:ext cx="652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INTERNATIONALISATION OF HIGHER EDUCATION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6 Ways for Managers to Build Trust with Employees">
            <a:extLst>
              <a:ext uri="{FF2B5EF4-FFF2-40B4-BE49-F238E27FC236}">
                <a16:creationId xmlns:a16="http://schemas.microsoft.com/office/drawing/2014/main" id="{32C25825-B53D-91D7-F290-CA28276CC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1427" y="47295"/>
            <a:ext cx="3212732" cy="204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9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629" y="472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From Tempus to Erasmus+: Resilience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and 3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rd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Mission!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9558" y="1220825"/>
            <a:ext cx="11672442" cy="532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5025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European integration of Ukraine, European business, EU-Ukraine relations,  Ukraine gets visa free regime, EU-Ukraine Association Agreement - &amp;#39;Ukraine,  make an offer Europe can&amp;#39;t refuse&amp;#39; - 112.international">
            <a:extLst>
              <a:ext uri="{FF2B5EF4-FFF2-40B4-BE49-F238E27FC236}">
                <a16:creationId xmlns:a16="http://schemas.microsoft.com/office/drawing/2014/main" id="{0371D36E-7DDB-B718-773A-727D47CF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772" y="28687"/>
            <a:ext cx="199606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252EB9-B684-1980-D39D-3A421FAF2C5F}"/>
              </a:ext>
            </a:extLst>
          </p:cNvPr>
          <p:cNvSpPr txBox="1"/>
          <p:nvPr/>
        </p:nvSpPr>
        <p:spPr>
          <a:xfrm>
            <a:off x="130629" y="1363527"/>
            <a:ext cx="120362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Cooperation with students and employers' organisations for curricula reform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Strong and reliable projects partners: support during martial law – human, humanitarian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help, educational, research and soft diplomacy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Developed HEIs Capacities for Resilience: blended/distance learning, methodologies/ technologies, infrastructure, virtual labs/ resources, recognition mechanisms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Innovative infrastructures for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mission of HEIs: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centers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of excellence for communities – social and societal transfers, knowledge and technology transfers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BBCD5-20FE-09D0-25A3-7E047AEFD058}"/>
              </a:ext>
            </a:extLst>
          </p:cNvPr>
          <p:cNvSpPr txBox="1"/>
          <p:nvPr/>
        </p:nvSpPr>
        <p:spPr>
          <a:xfrm>
            <a:off x="3953848" y="6334951"/>
            <a:ext cx="652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INTERNATIONALISATION OF HIGHER EDUCATION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4C398-8D47-BC44-9E6F-FB6BBF8EA814}"/>
              </a:ext>
            </a:extLst>
          </p:cNvPr>
          <p:cNvSpPr txBox="1"/>
          <p:nvPr/>
        </p:nvSpPr>
        <p:spPr>
          <a:xfrm>
            <a:off x="3220006" y="5286521"/>
            <a:ext cx="87045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#ErasmusGeneration – Ukraine: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 diplomacy – Ambassadors of Ukraine in  world: truth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responsibility, justice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trust!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Education, science and cultural diplomacy!</a:t>
            </a:r>
          </a:p>
        </p:txBody>
      </p:sp>
    </p:spTree>
    <p:extLst>
      <p:ext uri="{BB962C8B-B14F-4D97-AF65-F5344CB8AC3E}">
        <p14:creationId xmlns:p14="http://schemas.microsoft.com/office/powerpoint/2010/main" val="359045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3FE390C-CCF9-4C18-A1C9-24E9F98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1" y="284450"/>
            <a:ext cx="8303436" cy="72554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Ukraine’s Education system 2024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(Education components)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44F6872-A35B-AB91-1FDF-D75EF2547F51}"/>
              </a:ext>
            </a:extLst>
          </p:cNvPr>
          <p:cNvSpPr/>
          <p:nvPr/>
        </p:nvSpPr>
        <p:spPr>
          <a:xfrm>
            <a:off x="194421" y="3490915"/>
            <a:ext cx="1217234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Pre-School Education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C945E16-9A39-871C-8E20-B5599574B64B}"/>
              </a:ext>
            </a:extLst>
          </p:cNvPr>
          <p:cNvSpPr/>
          <p:nvPr/>
        </p:nvSpPr>
        <p:spPr>
          <a:xfrm>
            <a:off x="3086959" y="3599478"/>
            <a:ext cx="1191568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 Secondary Education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763C22A-BE35-64D0-1269-D6B43F897290}"/>
              </a:ext>
            </a:extLst>
          </p:cNvPr>
          <p:cNvSpPr/>
          <p:nvPr/>
        </p:nvSpPr>
        <p:spPr>
          <a:xfrm>
            <a:off x="1785395" y="3599479"/>
            <a:ext cx="1191567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Secondary Education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1B7099F-FC97-D6BD-A514-764CEE7E8B6B}"/>
              </a:ext>
            </a:extLst>
          </p:cNvPr>
          <p:cNvSpPr/>
          <p:nvPr/>
        </p:nvSpPr>
        <p:spPr>
          <a:xfrm>
            <a:off x="4388524" y="3590266"/>
            <a:ext cx="1191568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Field-specific Secondary Education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97A62C02-A419-38C4-E9A4-6B96EFCF269B}"/>
              </a:ext>
            </a:extLst>
          </p:cNvPr>
          <p:cNvSpPr/>
          <p:nvPr/>
        </p:nvSpPr>
        <p:spPr>
          <a:xfrm>
            <a:off x="1785395" y="3136491"/>
            <a:ext cx="3794697" cy="45377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1C849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D18EF3E-89C7-2415-3F34-B3A475FFEC8B}"/>
              </a:ext>
            </a:extLst>
          </p:cNvPr>
          <p:cNvSpPr/>
          <p:nvPr/>
        </p:nvSpPr>
        <p:spPr>
          <a:xfrm>
            <a:off x="10440421" y="5037645"/>
            <a:ext cx="1191567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Pre-Tertiary Vocational Education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CCEDD5FB-EE10-EF70-50A6-48C77615E1B6}"/>
              </a:ext>
            </a:extLst>
          </p:cNvPr>
          <p:cNvSpPr/>
          <p:nvPr/>
        </p:nvSpPr>
        <p:spPr>
          <a:xfrm>
            <a:off x="9121020" y="5032381"/>
            <a:ext cx="1191567" cy="81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Upper level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2917EFF-97A6-4E2E-9130-F3A6FF7DD05B}"/>
              </a:ext>
            </a:extLst>
          </p:cNvPr>
          <p:cNvSpPr/>
          <p:nvPr/>
        </p:nvSpPr>
        <p:spPr>
          <a:xfrm>
            <a:off x="7801619" y="5037645"/>
            <a:ext cx="1191567" cy="812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(Basic) level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51BDA5C4-6E44-2CD7-32E2-F097FD0DC34E}"/>
              </a:ext>
            </a:extLst>
          </p:cNvPr>
          <p:cNvSpPr/>
          <p:nvPr/>
        </p:nvSpPr>
        <p:spPr>
          <a:xfrm>
            <a:off x="6460097" y="5032380"/>
            <a:ext cx="1191567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(Initial) level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8CB6A-0BDC-3913-4AB3-D5C54A2CCFB4}"/>
              </a:ext>
            </a:extLst>
          </p:cNvPr>
          <p:cNvSpPr txBox="1"/>
          <p:nvPr/>
        </p:nvSpPr>
        <p:spPr>
          <a:xfrm>
            <a:off x="1785395" y="3164832"/>
            <a:ext cx="3794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Secondary Education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76236CB-094A-03EC-459F-F1E9164FDE43}"/>
              </a:ext>
            </a:extLst>
          </p:cNvPr>
          <p:cNvSpPr/>
          <p:nvPr/>
        </p:nvSpPr>
        <p:spPr>
          <a:xfrm>
            <a:off x="6462325" y="4594193"/>
            <a:ext cx="5169663" cy="443452"/>
          </a:xfrm>
          <a:prstGeom prst="rect">
            <a:avLst/>
          </a:prstGeom>
          <a:solidFill>
            <a:srgbClr val="00B0F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2BA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952B48-D455-7D8A-45B1-7A4976F53709}"/>
              </a:ext>
            </a:extLst>
          </p:cNvPr>
          <p:cNvSpPr txBox="1"/>
          <p:nvPr/>
        </p:nvSpPr>
        <p:spPr>
          <a:xfrm>
            <a:off x="6460097" y="4610298"/>
            <a:ext cx="5171891" cy="40011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 Education and Training - VET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B504EE24-E8BF-FB19-0680-14979272373F}"/>
              </a:ext>
            </a:extLst>
          </p:cNvPr>
          <p:cNvSpPr/>
          <p:nvPr/>
        </p:nvSpPr>
        <p:spPr>
          <a:xfrm>
            <a:off x="6219254" y="1980730"/>
            <a:ext cx="1217234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Junior Bachelor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EFCD7FB1-0D13-6FBA-4A9F-EEA974F448A3}"/>
              </a:ext>
            </a:extLst>
          </p:cNvPr>
          <p:cNvSpPr/>
          <p:nvPr/>
        </p:nvSpPr>
        <p:spPr>
          <a:xfrm>
            <a:off x="7627022" y="1968618"/>
            <a:ext cx="1217234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Bachelor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6949DD49-0920-CD33-D867-C19A1B1698F6}"/>
              </a:ext>
            </a:extLst>
          </p:cNvPr>
          <p:cNvSpPr/>
          <p:nvPr/>
        </p:nvSpPr>
        <p:spPr>
          <a:xfrm>
            <a:off x="9047157" y="1987656"/>
            <a:ext cx="1217234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Master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FCA3DB6A-085F-B9B6-8D3E-731256EACFB4}"/>
              </a:ext>
            </a:extLst>
          </p:cNvPr>
          <p:cNvSpPr/>
          <p:nvPr/>
        </p:nvSpPr>
        <p:spPr>
          <a:xfrm>
            <a:off x="10487583" y="1987656"/>
            <a:ext cx="1556308" cy="9723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Doctor of Philosophy / Doctor of Arts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AC481AEE-C2E7-FB2D-E196-4E560640965E}"/>
              </a:ext>
            </a:extLst>
          </p:cNvPr>
          <p:cNvSpPr/>
          <p:nvPr/>
        </p:nvSpPr>
        <p:spPr>
          <a:xfrm>
            <a:off x="6219253" y="1537279"/>
            <a:ext cx="5824638" cy="44345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E84A3B-9460-D8D1-2D3A-0D2730FE11E0}"/>
              </a:ext>
            </a:extLst>
          </p:cNvPr>
          <p:cNvSpPr txBox="1"/>
          <p:nvPr/>
        </p:nvSpPr>
        <p:spPr>
          <a:xfrm>
            <a:off x="6219253" y="1571140"/>
            <a:ext cx="5824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Education - HE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C3E56C6F-6A25-4127-295D-C7BA1A6F8094}"/>
              </a:ext>
            </a:extLst>
          </p:cNvPr>
          <p:cNvCxnSpPr>
            <a:cxnSpLocks/>
            <a:stCxn id="3" idx="3"/>
            <a:endCxn id="26" idx="1"/>
          </p:cNvCxnSpPr>
          <p:nvPr/>
        </p:nvCxnSpPr>
        <p:spPr>
          <a:xfrm flipV="1">
            <a:off x="1411655" y="3363379"/>
            <a:ext cx="373740" cy="527646"/>
          </a:xfrm>
          <a:prstGeom prst="bent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273D99B1-CF0D-DFBF-7790-387ADAEA5685}"/>
              </a:ext>
            </a:extLst>
          </p:cNvPr>
          <p:cNvCxnSpPr>
            <a:cxnSpLocks/>
            <a:stCxn id="26" idx="0"/>
            <a:endCxn id="42" idx="1"/>
          </p:cNvCxnSpPr>
          <p:nvPr/>
        </p:nvCxnSpPr>
        <p:spPr>
          <a:xfrm rot="5400000" flipH="1" flipV="1">
            <a:off x="4262255" y="1179494"/>
            <a:ext cx="1377486" cy="2536509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получна лінія: уступом 24">
            <a:extLst>
              <a:ext uri="{FF2B5EF4-FFF2-40B4-BE49-F238E27FC236}">
                <a16:creationId xmlns:a16="http://schemas.microsoft.com/office/drawing/2014/main" id="{8622E494-3FB5-59E9-E5AA-0A802B003D0A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5580092" y="3363379"/>
            <a:ext cx="882233" cy="1452540"/>
          </a:xfrm>
          <a:prstGeom prst="bentConnector3">
            <a:avLst>
              <a:gd name="adj1" fmla="val 21621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получна лінія: уступом 96">
            <a:extLst>
              <a:ext uri="{FF2B5EF4-FFF2-40B4-BE49-F238E27FC236}">
                <a16:creationId xmlns:a16="http://schemas.microsoft.com/office/drawing/2014/main" id="{DCEB25FD-C1AC-92BC-3B7E-4F46975C55F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759517" y="1911815"/>
            <a:ext cx="2726284" cy="2583997"/>
          </a:xfrm>
          <a:prstGeom prst="bentConnector3">
            <a:avLst>
              <a:gd name="adj1" fmla="val 50000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4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91875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CE308-1DDA-8762-9160-9AD1097653BF}"/>
              </a:ext>
            </a:extLst>
          </p:cNvPr>
          <p:cNvSpPr txBox="1"/>
          <p:nvPr/>
        </p:nvSpPr>
        <p:spPr>
          <a:xfrm>
            <a:off x="10114384" y="564865"/>
            <a:ext cx="207761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information: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Ministry of Education and Science of Ukraine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ENIC-NARIC Network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Higher Education System of Ukraine video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Vocational Education and Training System of Ukraine video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9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8965" y="28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Recognition of Academic (Credit) Mobility 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and Qualifications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6FB87-7C1C-5D3F-BCFB-0B9F95471A1E}"/>
              </a:ext>
            </a:extLst>
          </p:cNvPr>
          <p:cNvSpPr txBox="1"/>
          <p:nvPr/>
        </p:nvSpPr>
        <p:spPr>
          <a:xfrm>
            <a:off x="1674668" y="3199770"/>
            <a:ext cx="948497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Erasmus+ projects, Inter-Institutional Agreement is a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official mobility and recognition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learning outcomes and mobility periods.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8A595-7ABF-7101-B377-743C4EB8B037}"/>
              </a:ext>
            </a:extLst>
          </p:cNvPr>
          <p:cNvSpPr txBox="1"/>
          <p:nvPr/>
        </p:nvSpPr>
        <p:spPr>
          <a:xfrm>
            <a:off x="1674668" y="1583436"/>
            <a:ext cx="9311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Recognition of higher education qualifications within the Higher Education system is carried out in accordance with the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Law on Higher Education - by the decision of the Academic Council of the HEI.</a:t>
            </a:r>
            <a:endParaRPr kumimoji="0" lang="uk-UA" sz="2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Зображення, що містить чорний, темрява&#10;&#10;Автоматично згенерований опис">
            <a:extLst>
              <a:ext uri="{FF2B5EF4-FFF2-40B4-BE49-F238E27FC236}">
                <a16:creationId xmlns:a16="http://schemas.microsoft.com/office/drawing/2014/main" id="{E92C766F-721C-8D20-12DA-07AC7BFD6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" y="2357144"/>
            <a:ext cx="1615092" cy="161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384AA-215B-F7B1-7007-5E0C102B2349}"/>
              </a:ext>
            </a:extLst>
          </p:cNvPr>
          <p:cNvSpPr txBox="1"/>
          <p:nvPr/>
        </p:nvSpPr>
        <p:spPr>
          <a:xfrm>
            <a:off x="1674668" y="4708382"/>
            <a:ext cx="9822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to have internal mobility regulations to avoid internal risks regarding the recognition of learning outcomes.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7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8965" y="28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Erasmus+ Projects Resources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on Recognition issues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936" y="1312817"/>
            <a:ext cx="11946063" cy="497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Unified State Database on Education, includes diplomas verification: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https://info.edbo.gov.ua/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ENIC-NARIC center of Ukraine that deals with these issues of recognition of the prior education and apostil among other things (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Main (enic.in.ua)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ENIC-NARIC network has a page devoted to Ukraine is a helpful resource: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https://www.enic-naric.net/page-ukraine-2022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Recorded webinar training on the recognition issues, including the work with the Unified State Database on Education (collected key resources and guides)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http://cimea.it/ucraina/index_EN.html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publication on the fast track recognition: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Guidelines on fast-track recognition of Ukrainian academic qualifications | European Education Area (europa.eu)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of Education and Science of Ukraine: emergency portal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Education System in Ukraine - Ukrainian education in emergency (mon.gov.ua)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Hub for Recognition: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https://academicrecognition.eu/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2" descr="Декоративний елемент з національною символікою &quot;Герб та Прапор&quot;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7721" y="110066"/>
            <a:ext cx="1565308" cy="10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7298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5F5E1BAAE11A4FA9BF4B216C4FD3AB" ma:contentTypeVersion="18" ma:contentTypeDescription="Create a new document." ma:contentTypeScope="" ma:versionID="2741cda51fab87cd9339c601e37cf859">
  <xsd:schema xmlns:xsd="http://www.w3.org/2001/XMLSchema" xmlns:xs="http://www.w3.org/2001/XMLSchema" xmlns:p="http://schemas.microsoft.com/office/2006/metadata/properties" xmlns:ns2="7742de73-0759-4fd9-968b-f10cc71407c0" xmlns:ns3="6e1232b6-847e-48d7-bfe1-cd0487f9487b" targetNamespace="http://schemas.microsoft.com/office/2006/metadata/properties" ma:root="true" ma:fieldsID="aae893811caaeffaa93fd735a0136ba5" ns2:_="" ns3:_="">
    <xsd:import namespace="7742de73-0759-4fd9-968b-f10cc71407c0"/>
    <xsd:import namespace="6e1232b6-847e-48d7-bfe1-cd0487f948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2de73-0759-4fd9-968b-f10cc7140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dfd2e2-e86d-413d-99cd-ddc563fb3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232b6-847e-48d7-bfe1-cd0487f94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391239-d279-4d6d-8d49-59a9c441d367}" ma:internalName="TaxCatchAll" ma:showField="CatchAllData" ma:web="6e1232b6-847e-48d7-bfe1-cd0487f948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42de73-0759-4fd9-968b-f10cc71407c0">
      <Terms xmlns="http://schemas.microsoft.com/office/infopath/2007/PartnerControls"/>
    </lcf76f155ced4ddcb4097134ff3c332f>
    <TaxCatchAll xmlns="6e1232b6-847e-48d7-bfe1-cd0487f9487b" xsi:nil="true"/>
  </documentManagement>
</p:properties>
</file>

<file path=customXml/itemProps1.xml><?xml version="1.0" encoding="utf-8"?>
<ds:datastoreItem xmlns:ds="http://schemas.openxmlformats.org/officeDocument/2006/customXml" ds:itemID="{5AA622A4-F9E7-4AE2-9B8C-BA331CC637C8}"/>
</file>

<file path=customXml/itemProps2.xml><?xml version="1.0" encoding="utf-8"?>
<ds:datastoreItem xmlns:ds="http://schemas.openxmlformats.org/officeDocument/2006/customXml" ds:itemID="{70039F30-19BC-43DF-9E79-C53F8792C62F}"/>
</file>

<file path=customXml/itemProps3.xml><?xml version="1.0" encoding="utf-8"?>
<ds:datastoreItem xmlns:ds="http://schemas.openxmlformats.org/officeDocument/2006/customXml" ds:itemID="{7CE7B1A7-CB49-418F-A6EC-CBD66A3DF73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4351</Words>
  <Application>Microsoft Office PowerPoint</Application>
  <PresentationFormat>Widescreen</PresentationFormat>
  <Paragraphs>551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Aptos</vt:lpstr>
      <vt:lpstr>Arial</vt:lpstr>
      <vt:lpstr>Arial-BoldMT</vt:lpstr>
      <vt:lpstr>ArialMT</vt:lpstr>
      <vt:lpstr>Calibri</vt:lpstr>
      <vt:lpstr>Calibri Light</vt:lpstr>
      <vt:lpstr>Courier New</vt:lpstr>
      <vt:lpstr>NotoSansSymbols</vt:lpstr>
      <vt:lpstr>Segoe UI</vt:lpstr>
      <vt:lpstr>Segoe UI Historic</vt:lpstr>
      <vt:lpstr>Symbol</vt:lpstr>
      <vt:lpstr>Times New Roman</vt:lpstr>
      <vt:lpstr>Ubuntu</vt:lpstr>
      <vt:lpstr>Wingdings</vt:lpstr>
      <vt:lpstr>1_Тема Office</vt:lpstr>
      <vt:lpstr>2_Тема Office</vt:lpstr>
      <vt:lpstr>3_Тема Office</vt:lpstr>
      <vt:lpstr>10_Тема Office</vt:lpstr>
      <vt:lpstr>5_Тема Office</vt:lpstr>
      <vt:lpstr>December 2024</vt:lpstr>
      <vt:lpstr>War-Induced losses and challenges of Ukrainian Education during martial law* (since 24.02.2022)</vt:lpstr>
      <vt:lpstr>PowerPoint Presentation</vt:lpstr>
      <vt:lpstr>PowerPoint Presentation</vt:lpstr>
      <vt:lpstr>PowerPoint Presentation</vt:lpstr>
      <vt:lpstr>Ukraine’s Education system 2024 (Education components)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Priorities of VET reforms*</vt:lpstr>
      <vt:lpstr>PowerPoint Presentation</vt:lpstr>
      <vt:lpstr>PowerPoint Presentation</vt:lpstr>
      <vt:lpstr>PowerPoint Presentation</vt:lpstr>
      <vt:lpstr>Strategies: UA – EU – World</vt:lpstr>
      <vt:lpstr>Національні пріоритети для проєктів: за участі МОН України (Strand 3 чи 2 якщо плануєте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Ukraine in Erasmus+ 2021-2024</vt:lpstr>
      <vt:lpstr>Ukraine in Erasmus+ 2021-2024</vt:lpstr>
      <vt:lpstr>PowerPoint Presentation</vt:lpstr>
      <vt:lpstr>PowerPoint Presentation</vt:lpstr>
      <vt:lpstr>PowerPoint Presentation</vt:lpstr>
      <vt:lpstr>You are welcome to contact for help National Erasmus+ Office  and Higher Education Reform Experts –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Світлана Шитікова</cp:lastModifiedBy>
  <cp:revision>1759</cp:revision>
  <dcterms:created xsi:type="dcterms:W3CDTF">2022-07-06T11:52:06Z</dcterms:created>
  <dcterms:modified xsi:type="dcterms:W3CDTF">2024-12-18T21:54:22Z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0x010100E85F5E1BAAE11A4FA9BF4B216C4FD3AB</vt:lpwstr>
  </property>
</Properties>
</file>